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Default Extension="mp4" ContentType="video/mp4"/>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7" r:id="rId2"/>
    <p:sldId id="263" r:id="rId3"/>
    <p:sldId id="265" r:id="rId4"/>
    <p:sldId id="266" r:id="rId5"/>
    <p:sldId id="267" r:id="rId6"/>
    <p:sldId id="268" r:id="rId7"/>
    <p:sldId id="269" r:id="rId8"/>
    <p:sldId id="270" r:id="rId9"/>
    <p:sldId id="271" r:id="rId10"/>
    <p:sldId id="272" r:id="rId11"/>
    <p:sldId id="261" r:id="rId12"/>
    <p:sldId id="273" r:id="rId13"/>
    <p:sldId id="274" r:id="rId14"/>
    <p:sldId id="275" r:id="rId15"/>
    <p:sldId id="260" r:id="rId16"/>
    <p:sldId id="276" r:id="rId17"/>
    <p:sldId id="277" r:id="rId18"/>
    <p:sldId id="278" r:id="rId19"/>
    <p:sldId id="279" r:id="rId20"/>
    <p:sldId id="280" r:id="rId21"/>
    <p:sldId id="281" r:id="rId22"/>
    <p:sldId id="282" r:id="rId23"/>
    <p:sldId id="283" r:id="rId24"/>
    <p:sldId id="284" r:id="rId25"/>
    <p:sldId id="285" r:id="rId26"/>
    <p:sldId id="286" r:id="rId27"/>
    <p:sldId id="287" r:id="rId28"/>
    <p:sldId id="288" r:id="rId29"/>
    <p:sldId id="289" r:id="rId30"/>
    <p:sldId id="290" r:id="rId31"/>
    <p:sldId id="291" r:id="rId32"/>
    <p:sldId id="292" r:id="rId33"/>
    <p:sldId id="293" r:id="rId34"/>
    <p:sldId id="294" r:id="rId35"/>
    <p:sldId id="295" r:id="rId36"/>
    <p:sldId id="296" r:id="rId37"/>
    <p:sldId id="297" r:id="rId38"/>
    <p:sldId id="298" r:id="rId39"/>
    <p:sldId id="299" r:id="rId40"/>
    <p:sldId id="300" r:id="rId41"/>
    <p:sldId id="301" r:id="rId42"/>
    <p:sldId id="303" r:id="rId43"/>
    <p:sldId id="304" r:id="rId44"/>
    <p:sldId id="262" r:id="rId45"/>
    <p:sldId id="305" r:id="rId46"/>
    <p:sldId id="306" r:id="rId47"/>
    <p:sldId id="307" r:id="rId48"/>
    <p:sldId id="310" r:id="rId49"/>
    <p:sldId id="309" r:id="rId50"/>
    <p:sldId id="308" r:id="rId51"/>
    <p:sldId id="311" r:id="rId52"/>
    <p:sldId id="312" r:id="rId53"/>
    <p:sldId id="313" r:id="rId54"/>
    <p:sldId id="314" r:id="rId55"/>
    <p:sldId id="315" r:id="rId56"/>
    <p:sldId id="264" r:id="rId57"/>
    <p:sldId id="302" r:id="rId58"/>
    <p:sldId id="316" r:id="rId59"/>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6" autoAdjust="0"/>
    <p:restoredTop sz="94660"/>
  </p:normalViewPr>
  <p:slideViewPr>
    <p:cSldViewPr snapToGrid="0">
      <p:cViewPr varScale="1">
        <p:scale>
          <a:sx n="127" d="100"/>
          <a:sy n="127" d="100"/>
        </p:scale>
        <p:origin x="1048" y="184"/>
      </p:cViewPr>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0.png"/></Relationships>
</file>

<file path=ppt/drawings/_rels/vmlDrawing2.v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image" Target="../media/image40.png"/></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normAutofit/>
          </a:bodyPr>
          <a:lstStyle>
            <a:lvl1pPr algn="ctr">
              <a:defRPr sz="44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7C2C6023-13BD-48F3-B08B-FA6F8E8471AF}" type="datetimeFigureOut">
              <a:rPr lang="fr-CH" smtClean="0"/>
              <a:t>31.01.18</a:t>
            </a:fld>
            <a:endParaRPr lang="fr-CH"/>
          </a:p>
        </p:txBody>
      </p:sp>
      <p:sp>
        <p:nvSpPr>
          <p:cNvPr id="5" name="Footer Placeholder 4"/>
          <p:cNvSpPr>
            <a:spLocks noGrp="1"/>
          </p:cNvSpPr>
          <p:nvPr>
            <p:ph type="ftr" sz="quarter" idx="11"/>
          </p:nvPr>
        </p:nvSpPr>
        <p:spPr/>
        <p:txBody>
          <a:bodyPr/>
          <a:lstStyle/>
          <a:p>
            <a:endParaRPr lang="fr-CH"/>
          </a:p>
        </p:txBody>
      </p:sp>
      <p:sp>
        <p:nvSpPr>
          <p:cNvPr id="6" name="Slide Number Placeholder 5"/>
          <p:cNvSpPr>
            <a:spLocks noGrp="1"/>
          </p:cNvSpPr>
          <p:nvPr>
            <p:ph type="sldNum" sz="quarter" idx="12"/>
          </p:nvPr>
        </p:nvSpPr>
        <p:spPr/>
        <p:txBody>
          <a:bodyPr/>
          <a:lstStyle/>
          <a:p>
            <a:fld id="{960CB4C4-0787-4649-B48B-012329156063}" type="slidenum">
              <a:rPr lang="fr-CH" smtClean="0"/>
              <a:t>‹N°›</a:t>
            </a:fld>
            <a:endParaRPr lang="fr-CH"/>
          </a:p>
        </p:txBody>
      </p:sp>
    </p:spTree>
    <p:extLst>
      <p:ext uri="{BB962C8B-B14F-4D97-AF65-F5344CB8AC3E}">
        <p14:creationId xmlns:p14="http://schemas.microsoft.com/office/powerpoint/2010/main" val="34912823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C2C6023-13BD-48F3-B08B-FA6F8E8471AF}" type="datetimeFigureOut">
              <a:rPr lang="fr-CH" smtClean="0"/>
              <a:t>31.01.18</a:t>
            </a:fld>
            <a:endParaRPr lang="fr-CH"/>
          </a:p>
        </p:txBody>
      </p:sp>
      <p:sp>
        <p:nvSpPr>
          <p:cNvPr id="5" name="Footer Placeholder 4"/>
          <p:cNvSpPr>
            <a:spLocks noGrp="1"/>
          </p:cNvSpPr>
          <p:nvPr>
            <p:ph type="ftr" sz="quarter" idx="11"/>
          </p:nvPr>
        </p:nvSpPr>
        <p:spPr/>
        <p:txBody>
          <a:bodyPr/>
          <a:lstStyle/>
          <a:p>
            <a:endParaRPr lang="fr-CH"/>
          </a:p>
        </p:txBody>
      </p:sp>
      <p:sp>
        <p:nvSpPr>
          <p:cNvPr id="6" name="Slide Number Placeholder 5"/>
          <p:cNvSpPr>
            <a:spLocks noGrp="1"/>
          </p:cNvSpPr>
          <p:nvPr>
            <p:ph type="sldNum" sz="quarter" idx="12"/>
          </p:nvPr>
        </p:nvSpPr>
        <p:spPr/>
        <p:txBody>
          <a:bodyPr/>
          <a:lstStyle/>
          <a:p>
            <a:fld id="{960CB4C4-0787-4649-B48B-012329156063}" type="slidenum">
              <a:rPr lang="fr-CH" smtClean="0"/>
              <a:t>‹N°›</a:t>
            </a:fld>
            <a:endParaRPr lang="fr-CH"/>
          </a:p>
        </p:txBody>
      </p:sp>
    </p:spTree>
    <p:extLst>
      <p:ext uri="{BB962C8B-B14F-4D97-AF65-F5344CB8AC3E}">
        <p14:creationId xmlns:p14="http://schemas.microsoft.com/office/powerpoint/2010/main" val="23501162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normAutofit/>
          </a:bodyPr>
          <a:lstStyle>
            <a:lvl1pPr>
              <a:defRPr sz="44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7C2C6023-13BD-48F3-B08B-FA6F8E8471AF}" type="datetimeFigureOut">
              <a:rPr lang="fr-CH" smtClean="0"/>
              <a:t>31.01.18</a:t>
            </a:fld>
            <a:endParaRPr lang="fr-CH"/>
          </a:p>
        </p:txBody>
      </p:sp>
      <p:sp>
        <p:nvSpPr>
          <p:cNvPr id="5" name="Footer Placeholder 4"/>
          <p:cNvSpPr>
            <a:spLocks noGrp="1"/>
          </p:cNvSpPr>
          <p:nvPr>
            <p:ph type="ftr" sz="quarter" idx="11"/>
          </p:nvPr>
        </p:nvSpPr>
        <p:spPr/>
        <p:txBody>
          <a:bodyPr/>
          <a:lstStyle/>
          <a:p>
            <a:endParaRPr lang="fr-CH"/>
          </a:p>
        </p:txBody>
      </p:sp>
      <p:sp>
        <p:nvSpPr>
          <p:cNvPr id="6" name="Slide Number Placeholder 5"/>
          <p:cNvSpPr>
            <a:spLocks noGrp="1"/>
          </p:cNvSpPr>
          <p:nvPr>
            <p:ph type="sldNum" sz="quarter" idx="12"/>
          </p:nvPr>
        </p:nvSpPr>
        <p:spPr/>
        <p:txBody>
          <a:bodyPr/>
          <a:lstStyle/>
          <a:p>
            <a:fld id="{960CB4C4-0787-4649-B48B-012329156063}" type="slidenum">
              <a:rPr lang="fr-CH" smtClean="0"/>
              <a:t>‹N°›</a:t>
            </a:fld>
            <a:endParaRPr lang="fr-CH"/>
          </a:p>
        </p:txBody>
      </p:sp>
    </p:spTree>
    <p:extLst>
      <p:ext uri="{BB962C8B-B14F-4D97-AF65-F5344CB8AC3E}">
        <p14:creationId xmlns:p14="http://schemas.microsoft.com/office/powerpoint/2010/main" val="1447054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7C2C6023-13BD-48F3-B08B-FA6F8E8471AF}" type="datetimeFigureOut">
              <a:rPr lang="fr-CH" smtClean="0"/>
              <a:t>31.01.18</a:t>
            </a:fld>
            <a:endParaRPr lang="fr-CH"/>
          </a:p>
        </p:txBody>
      </p:sp>
      <p:sp>
        <p:nvSpPr>
          <p:cNvPr id="6" name="Footer Placeholder 5"/>
          <p:cNvSpPr>
            <a:spLocks noGrp="1"/>
          </p:cNvSpPr>
          <p:nvPr>
            <p:ph type="ftr" sz="quarter" idx="11"/>
          </p:nvPr>
        </p:nvSpPr>
        <p:spPr/>
        <p:txBody>
          <a:bodyPr/>
          <a:lstStyle/>
          <a:p>
            <a:endParaRPr lang="fr-CH"/>
          </a:p>
        </p:txBody>
      </p:sp>
      <p:sp>
        <p:nvSpPr>
          <p:cNvPr id="7" name="Slide Number Placeholder 6"/>
          <p:cNvSpPr>
            <a:spLocks noGrp="1"/>
          </p:cNvSpPr>
          <p:nvPr>
            <p:ph type="sldNum" sz="quarter" idx="12"/>
          </p:nvPr>
        </p:nvSpPr>
        <p:spPr/>
        <p:txBody>
          <a:bodyPr/>
          <a:lstStyle/>
          <a:p>
            <a:fld id="{960CB4C4-0787-4649-B48B-012329156063}" type="slidenum">
              <a:rPr lang="fr-CH" smtClean="0"/>
              <a:t>‹N°›</a:t>
            </a:fld>
            <a:endParaRPr lang="fr-CH"/>
          </a:p>
        </p:txBody>
      </p:sp>
    </p:spTree>
    <p:extLst>
      <p:ext uri="{BB962C8B-B14F-4D97-AF65-F5344CB8AC3E}">
        <p14:creationId xmlns:p14="http://schemas.microsoft.com/office/powerpoint/2010/main" val="12374505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normAutofit/>
          </a:bodyPr>
          <a:lstStyle>
            <a:lvl1pPr>
              <a:defRPr sz="1800"/>
            </a:lvl1pPr>
            <a:lvl2pPr>
              <a:defRPr sz="1600"/>
            </a:lvl2pPr>
            <a:lvl3pPr>
              <a:defRPr sz="1400"/>
            </a:lvl3pPr>
            <a:lvl4pPr>
              <a:defRPr sz="1200"/>
            </a:lvl4pPr>
            <a:lvl5pPr>
              <a:defRPr sz="12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norm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normAutofit/>
          </a:bodyPr>
          <a:lstStyle>
            <a:lvl1pPr>
              <a:defRPr sz="1800"/>
            </a:lvl1pPr>
            <a:lvl2pPr>
              <a:defRPr sz="1600"/>
            </a:lvl2pPr>
            <a:lvl3pPr>
              <a:defRPr sz="1400"/>
            </a:lvl3pPr>
            <a:lvl4pPr>
              <a:defRPr sz="1200"/>
            </a:lvl4pPr>
            <a:lvl5pPr>
              <a:defRPr sz="12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C2C6023-13BD-48F3-B08B-FA6F8E8471AF}" type="datetimeFigureOut">
              <a:rPr lang="fr-CH" smtClean="0"/>
              <a:t>31.01.18</a:t>
            </a:fld>
            <a:endParaRPr lang="fr-CH"/>
          </a:p>
        </p:txBody>
      </p:sp>
      <p:sp>
        <p:nvSpPr>
          <p:cNvPr id="8" name="Footer Placeholder 7"/>
          <p:cNvSpPr>
            <a:spLocks noGrp="1"/>
          </p:cNvSpPr>
          <p:nvPr>
            <p:ph type="ftr" sz="quarter" idx="11"/>
          </p:nvPr>
        </p:nvSpPr>
        <p:spPr/>
        <p:txBody>
          <a:bodyPr/>
          <a:lstStyle/>
          <a:p>
            <a:endParaRPr lang="fr-CH"/>
          </a:p>
        </p:txBody>
      </p:sp>
      <p:sp>
        <p:nvSpPr>
          <p:cNvPr id="9" name="Slide Number Placeholder 8"/>
          <p:cNvSpPr>
            <a:spLocks noGrp="1"/>
          </p:cNvSpPr>
          <p:nvPr>
            <p:ph type="sldNum" sz="quarter" idx="12"/>
          </p:nvPr>
        </p:nvSpPr>
        <p:spPr/>
        <p:txBody>
          <a:bodyPr/>
          <a:lstStyle/>
          <a:p>
            <a:fld id="{960CB4C4-0787-4649-B48B-012329156063}" type="slidenum">
              <a:rPr lang="fr-CH" smtClean="0"/>
              <a:t>‹N°›</a:t>
            </a:fld>
            <a:endParaRPr lang="fr-CH"/>
          </a:p>
        </p:txBody>
      </p:sp>
    </p:spTree>
    <p:extLst>
      <p:ext uri="{BB962C8B-B14F-4D97-AF65-F5344CB8AC3E}">
        <p14:creationId xmlns:p14="http://schemas.microsoft.com/office/powerpoint/2010/main" val="33330910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C2C6023-13BD-48F3-B08B-FA6F8E8471AF}" type="datetimeFigureOut">
              <a:rPr lang="fr-CH" smtClean="0"/>
              <a:t>31.01.18</a:t>
            </a:fld>
            <a:endParaRPr lang="fr-CH"/>
          </a:p>
        </p:txBody>
      </p:sp>
      <p:sp>
        <p:nvSpPr>
          <p:cNvPr id="4" name="Footer Placeholder 3"/>
          <p:cNvSpPr>
            <a:spLocks noGrp="1"/>
          </p:cNvSpPr>
          <p:nvPr>
            <p:ph type="ftr" sz="quarter" idx="11"/>
          </p:nvPr>
        </p:nvSpPr>
        <p:spPr/>
        <p:txBody>
          <a:bodyPr/>
          <a:lstStyle/>
          <a:p>
            <a:endParaRPr lang="fr-CH"/>
          </a:p>
        </p:txBody>
      </p:sp>
      <p:sp>
        <p:nvSpPr>
          <p:cNvPr id="5" name="Slide Number Placeholder 4"/>
          <p:cNvSpPr>
            <a:spLocks noGrp="1"/>
          </p:cNvSpPr>
          <p:nvPr>
            <p:ph type="sldNum" sz="quarter" idx="12"/>
          </p:nvPr>
        </p:nvSpPr>
        <p:spPr/>
        <p:txBody>
          <a:bodyPr/>
          <a:lstStyle/>
          <a:p>
            <a:fld id="{960CB4C4-0787-4649-B48B-012329156063}" type="slidenum">
              <a:rPr lang="fr-CH" smtClean="0"/>
              <a:t>‹N°›</a:t>
            </a:fld>
            <a:endParaRPr lang="fr-CH"/>
          </a:p>
        </p:txBody>
      </p:sp>
    </p:spTree>
    <p:extLst>
      <p:ext uri="{BB962C8B-B14F-4D97-AF65-F5344CB8AC3E}">
        <p14:creationId xmlns:p14="http://schemas.microsoft.com/office/powerpoint/2010/main" val="18616636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2C6023-13BD-48F3-B08B-FA6F8E8471AF}" type="datetimeFigureOut">
              <a:rPr lang="fr-CH" smtClean="0"/>
              <a:t>31.01.18</a:t>
            </a:fld>
            <a:endParaRPr lang="fr-CH"/>
          </a:p>
        </p:txBody>
      </p:sp>
      <p:sp>
        <p:nvSpPr>
          <p:cNvPr id="3" name="Footer Placeholder 2"/>
          <p:cNvSpPr>
            <a:spLocks noGrp="1"/>
          </p:cNvSpPr>
          <p:nvPr>
            <p:ph type="ftr" sz="quarter" idx="11"/>
          </p:nvPr>
        </p:nvSpPr>
        <p:spPr/>
        <p:txBody>
          <a:bodyPr/>
          <a:lstStyle/>
          <a:p>
            <a:endParaRPr lang="fr-CH"/>
          </a:p>
        </p:txBody>
      </p:sp>
      <p:sp>
        <p:nvSpPr>
          <p:cNvPr id="4" name="Slide Number Placeholder 3"/>
          <p:cNvSpPr>
            <a:spLocks noGrp="1"/>
          </p:cNvSpPr>
          <p:nvPr>
            <p:ph type="sldNum" sz="quarter" idx="12"/>
          </p:nvPr>
        </p:nvSpPr>
        <p:spPr/>
        <p:txBody>
          <a:bodyPr/>
          <a:lstStyle/>
          <a:p>
            <a:fld id="{960CB4C4-0787-4649-B48B-012329156063}" type="slidenum">
              <a:rPr lang="fr-CH" smtClean="0"/>
              <a:t>‹N°›</a:t>
            </a:fld>
            <a:endParaRPr lang="fr-CH"/>
          </a:p>
        </p:txBody>
      </p:sp>
    </p:spTree>
    <p:extLst>
      <p:ext uri="{BB962C8B-B14F-4D97-AF65-F5344CB8AC3E}">
        <p14:creationId xmlns:p14="http://schemas.microsoft.com/office/powerpoint/2010/main" val="12100956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C2C6023-13BD-48F3-B08B-FA6F8E8471AF}" type="datetimeFigureOut">
              <a:rPr lang="fr-CH" smtClean="0"/>
              <a:t>31.01.18</a:t>
            </a:fld>
            <a:endParaRPr lang="fr-CH"/>
          </a:p>
        </p:txBody>
      </p:sp>
      <p:sp>
        <p:nvSpPr>
          <p:cNvPr id="6" name="Footer Placeholder 5"/>
          <p:cNvSpPr>
            <a:spLocks noGrp="1"/>
          </p:cNvSpPr>
          <p:nvPr>
            <p:ph type="ftr" sz="quarter" idx="11"/>
          </p:nvPr>
        </p:nvSpPr>
        <p:spPr/>
        <p:txBody>
          <a:bodyPr/>
          <a:lstStyle/>
          <a:p>
            <a:endParaRPr lang="fr-CH"/>
          </a:p>
        </p:txBody>
      </p:sp>
      <p:sp>
        <p:nvSpPr>
          <p:cNvPr id="7" name="Slide Number Placeholder 6"/>
          <p:cNvSpPr>
            <a:spLocks noGrp="1"/>
          </p:cNvSpPr>
          <p:nvPr>
            <p:ph type="sldNum" sz="quarter" idx="12"/>
          </p:nvPr>
        </p:nvSpPr>
        <p:spPr/>
        <p:txBody>
          <a:bodyPr/>
          <a:lstStyle/>
          <a:p>
            <a:fld id="{960CB4C4-0787-4649-B48B-012329156063}" type="slidenum">
              <a:rPr lang="fr-CH" smtClean="0"/>
              <a:t>‹N°›</a:t>
            </a:fld>
            <a:endParaRPr lang="fr-CH"/>
          </a:p>
        </p:txBody>
      </p:sp>
    </p:spTree>
    <p:extLst>
      <p:ext uri="{BB962C8B-B14F-4D97-AF65-F5344CB8AC3E}">
        <p14:creationId xmlns:p14="http://schemas.microsoft.com/office/powerpoint/2010/main" val="30780071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7C2C6023-13BD-48F3-B08B-FA6F8E8471AF}" type="datetimeFigureOut">
              <a:rPr lang="fr-CH" smtClean="0"/>
              <a:t>31.01.18</a:t>
            </a:fld>
            <a:endParaRPr lang="fr-CH"/>
          </a:p>
        </p:txBody>
      </p:sp>
      <p:sp>
        <p:nvSpPr>
          <p:cNvPr id="6" name="Footer Placeholder 5"/>
          <p:cNvSpPr>
            <a:spLocks noGrp="1"/>
          </p:cNvSpPr>
          <p:nvPr>
            <p:ph type="ftr" sz="quarter" idx="11"/>
          </p:nvPr>
        </p:nvSpPr>
        <p:spPr/>
        <p:txBody>
          <a:bodyPr/>
          <a:lstStyle/>
          <a:p>
            <a:endParaRPr lang="fr-CH"/>
          </a:p>
        </p:txBody>
      </p:sp>
      <p:sp>
        <p:nvSpPr>
          <p:cNvPr id="7" name="Slide Number Placeholder 6"/>
          <p:cNvSpPr>
            <a:spLocks noGrp="1"/>
          </p:cNvSpPr>
          <p:nvPr>
            <p:ph type="sldNum" sz="quarter" idx="12"/>
          </p:nvPr>
        </p:nvSpPr>
        <p:spPr/>
        <p:txBody>
          <a:bodyPr/>
          <a:lstStyle/>
          <a:p>
            <a:fld id="{960CB4C4-0787-4649-B48B-012329156063}" type="slidenum">
              <a:rPr lang="fr-CH" smtClean="0"/>
              <a:t>‹N°›</a:t>
            </a:fld>
            <a:endParaRPr lang="fr-CH"/>
          </a:p>
        </p:txBody>
      </p:sp>
    </p:spTree>
    <p:extLst>
      <p:ext uri="{BB962C8B-B14F-4D97-AF65-F5344CB8AC3E}">
        <p14:creationId xmlns:p14="http://schemas.microsoft.com/office/powerpoint/2010/main" val="28930234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C2C6023-13BD-48F3-B08B-FA6F8E8471AF}" type="datetimeFigureOut">
              <a:rPr lang="fr-CH" smtClean="0"/>
              <a:t>31.01.18</a:t>
            </a:fld>
            <a:endParaRPr lang="fr-CH"/>
          </a:p>
        </p:txBody>
      </p:sp>
      <p:sp>
        <p:nvSpPr>
          <p:cNvPr id="5" name="Footer Placeholder 4"/>
          <p:cNvSpPr>
            <a:spLocks noGrp="1"/>
          </p:cNvSpPr>
          <p:nvPr>
            <p:ph type="ftr" sz="quarter" idx="11"/>
          </p:nvPr>
        </p:nvSpPr>
        <p:spPr/>
        <p:txBody>
          <a:bodyPr/>
          <a:lstStyle/>
          <a:p>
            <a:endParaRPr lang="fr-CH"/>
          </a:p>
        </p:txBody>
      </p:sp>
      <p:sp>
        <p:nvSpPr>
          <p:cNvPr id="6" name="Slide Number Placeholder 5"/>
          <p:cNvSpPr>
            <a:spLocks noGrp="1"/>
          </p:cNvSpPr>
          <p:nvPr>
            <p:ph type="sldNum" sz="quarter" idx="12"/>
          </p:nvPr>
        </p:nvSpPr>
        <p:spPr/>
        <p:txBody>
          <a:bodyPr/>
          <a:lstStyle/>
          <a:p>
            <a:fld id="{960CB4C4-0787-4649-B48B-012329156063}" type="slidenum">
              <a:rPr lang="fr-CH" smtClean="0"/>
              <a:t>‹N°›</a:t>
            </a:fld>
            <a:endParaRPr lang="fr-CH"/>
          </a:p>
        </p:txBody>
      </p:sp>
    </p:spTree>
    <p:extLst>
      <p:ext uri="{BB962C8B-B14F-4D97-AF65-F5344CB8AC3E}">
        <p14:creationId xmlns:p14="http://schemas.microsoft.com/office/powerpoint/2010/main" val="17711623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C2C6023-13BD-48F3-B08B-FA6F8E8471AF}" type="datetimeFigureOut">
              <a:rPr lang="fr-CH" smtClean="0"/>
              <a:t>31.01.18</a:t>
            </a:fld>
            <a:endParaRPr lang="fr-CH"/>
          </a:p>
        </p:txBody>
      </p:sp>
      <p:sp>
        <p:nvSpPr>
          <p:cNvPr id="5" name="Footer Placeholder 4"/>
          <p:cNvSpPr>
            <a:spLocks noGrp="1"/>
          </p:cNvSpPr>
          <p:nvPr>
            <p:ph type="ftr" sz="quarter" idx="11"/>
          </p:nvPr>
        </p:nvSpPr>
        <p:spPr/>
        <p:txBody>
          <a:bodyPr/>
          <a:lstStyle/>
          <a:p>
            <a:endParaRPr lang="fr-CH"/>
          </a:p>
        </p:txBody>
      </p:sp>
      <p:sp>
        <p:nvSpPr>
          <p:cNvPr id="6" name="Slide Number Placeholder 5"/>
          <p:cNvSpPr>
            <a:spLocks noGrp="1"/>
          </p:cNvSpPr>
          <p:nvPr>
            <p:ph type="sldNum" sz="quarter" idx="12"/>
          </p:nvPr>
        </p:nvSpPr>
        <p:spPr/>
        <p:txBody>
          <a:bodyPr/>
          <a:lstStyle/>
          <a:p>
            <a:fld id="{960CB4C4-0787-4649-B48B-012329156063}" type="slidenum">
              <a:rPr lang="fr-CH" smtClean="0"/>
              <a:t>‹N°›</a:t>
            </a:fld>
            <a:endParaRPr lang="fr-CH"/>
          </a:p>
        </p:txBody>
      </p:sp>
    </p:spTree>
    <p:extLst>
      <p:ext uri="{BB962C8B-B14F-4D97-AF65-F5344CB8AC3E}">
        <p14:creationId xmlns:p14="http://schemas.microsoft.com/office/powerpoint/2010/main" val="29065077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0" y="1"/>
            <a:ext cx="9144000" cy="768096"/>
          </a:xfrm>
          <a:prstGeom prst="rect">
            <a:avLst/>
          </a:prstGeom>
          <a:solidFill>
            <a:srgbClr val="E4EEF8"/>
          </a:solidFill>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33629" y="903910"/>
            <a:ext cx="8734806" cy="5365216"/>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C2C6023-13BD-48F3-B08B-FA6F8E8471AF}" type="datetimeFigureOut">
              <a:rPr lang="fr-CH" smtClean="0"/>
              <a:t>31.01.18</a:t>
            </a:fld>
            <a:endParaRPr lang="fr-CH"/>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CH"/>
          </a:p>
        </p:txBody>
      </p:sp>
      <p:sp>
        <p:nvSpPr>
          <p:cNvPr id="6" name="Slide Number Placeholder 5"/>
          <p:cNvSpPr>
            <a:spLocks noGrp="1"/>
          </p:cNvSpPr>
          <p:nvPr>
            <p:ph type="sldNum" sz="quarter" idx="4"/>
          </p:nvPr>
        </p:nvSpPr>
        <p:spPr>
          <a:xfrm>
            <a:off x="8449056" y="0"/>
            <a:ext cx="694944" cy="768097"/>
          </a:xfrm>
          <a:prstGeom prst="rect">
            <a:avLst/>
          </a:prstGeom>
        </p:spPr>
        <p:txBody>
          <a:bodyPr vert="horz" lIns="91440" tIns="45720" rIns="91440" bIns="45720" rtlCol="0" anchor="ctr"/>
          <a:lstStyle>
            <a:lvl1pPr algn="ctr">
              <a:defRPr sz="1200">
                <a:solidFill>
                  <a:schemeClr val="tx1">
                    <a:tint val="75000"/>
                  </a:schemeClr>
                </a:solidFill>
              </a:defRPr>
            </a:lvl1pPr>
          </a:lstStyle>
          <a:p>
            <a:fld id="{960CB4C4-0787-4649-B48B-012329156063}" type="slidenum">
              <a:rPr lang="fr-CH" smtClean="0"/>
              <a:t>‹N°›</a:t>
            </a:fld>
            <a:endParaRPr lang="fr-CH"/>
          </a:p>
        </p:txBody>
      </p:sp>
    </p:spTree>
    <p:extLst>
      <p:ext uri="{BB962C8B-B14F-4D97-AF65-F5344CB8AC3E}">
        <p14:creationId xmlns:p14="http://schemas.microsoft.com/office/powerpoint/2010/main" val="383794999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lnSpc>
          <a:spcPct val="90000"/>
        </a:lnSpc>
        <a:spcBef>
          <a:spcPct val="0"/>
        </a:spcBef>
        <a:buNone/>
        <a:defRPr sz="3200" kern="1200">
          <a:solidFill>
            <a:schemeClr val="tx1"/>
          </a:solidFill>
          <a:effectLst/>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j-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j-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j-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j-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ghi.epfl.ch/" TargetMode="External"/><Relationship Id="rId1" Type="http://schemas.openxmlformats.org/officeDocument/2006/relationships/slideLayout" Target="../slideLayouts/slideLayout3.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8.png"/><Relationship Id="rId7" Type="http://schemas.openxmlformats.org/officeDocument/2006/relationships/image" Target="../media/image20.png"/><Relationship Id="rId2"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6.png"/><Relationship Id="rId4" Type="http://schemas.openxmlformats.org/officeDocument/2006/relationships/image" Target="../media/image19.png"/><Relationship Id="rId9" Type="http://schemas.openxmlformats.org/officeDocument/2006/relationships/image" Target="../media/image22.png"/></Relationships>
</file>

<file path=ppt/slides/_rels/slide8.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4.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31.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microsoft.com/office/2007/relationships/media" Target="../media/media2.mp4"/><Relationship Id="rId7" Type="http://schemas.openxmlformats.org/officeDocument/2006/relationships/image" Target="../media/image33.jp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32.jpg"/><Relationship Id="rId5" Type="http://schemas.openxmlformats.org/officeDocument/2006/relationships/slideLayout" Target="../slideLayouts/slideLayout2.xml"/><Relationship Id="rId4" Type="http://schemas.openxmlformats.org/officeDocument/2006/relationships/video" Target="../media/media2.mp4"/></Relationships>
</file>

<file path=ppt/slides/_rels/slide19.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video" Target="../media/media3.mp4"/><Relationship Id="rId1" Type="http://schemas.microsoft.com/office/2007/relationships/media" Target="../media/media3.mp4"/><Relationship Id="rId4" Type="http://schemas.openxmlformats.org/officeDocument/2006/relationships/image" Target="../media/image37.jp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video" Target="../media/media4.mp4"/><Relationship Id="rId1" Type="http://schemas.microsoft.com/office/2007/relationships/media" Target="../media/media4.mp4"/><Relationship Id="rId4" Type="http://schemas.openxmlformats.org/officeDocument/2006/relationships/image" Target="../media/image38.jpg"/></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video" Target="../media/media5.mp4"/><Relationship Id="rId1" Type="http://schemas.microsoft.com/office/2007/relationships/media" Target="../media/media5.mp4"/><Relationship Id="rId4" Type="http://schemas.openxmlformats.org/officeDocument/2006/relationships/image" Target="../media/image39.jpg"/></Relationships>
</file>

<file path=ppt/slides/_rels/slide25.xml.rels><?xml version="1.0" encoding="UTF-8" standalone="yes"?>
<Relationships xmlns="http://schemas.openxmlformats.org/package/2006/relationships"><Relationship Id="rId3" Type="http://schemas.openxmlformats.org/officeDocument/2006/relationships/video" Target="../media/media6.mp4"/><Relationship Id="rId7" Type="http://schemas.openxmlformats.org/officeDocument/2006/relationships/image" Target="../media/image40.png"/><Relationship Id="rId2" Type="http://schemas.microsoft.com/office/2007/relationships/media" Target="../media/media6.mp4"/><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image" Target="../media/image41.jpg"/><Relationship Id="rId4"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7.mp4"/><Relationship Id="rId1" Type="http://schemas.microsoft.com/office/2007/relationships/media" Target="../media/media7.mp4"/><Relationship Id="rId4" Type="http://schemas.openxmlformats.org/officeDocument/2006/relationships/image" Target="../media/image45.jp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8.mp4"/><Relationship Id="rId1" Type="http://schemas.microsoft.com/office/2007/relationships/media" Target="../media/media8.mp4"/><Relationship Id="rId4" Type="http://schemas.openxmlformats.org/officeDocument/2006/relationships/image" Target="../media/image46.jpg"/></Relationships>
</file>

<file path=ppt/slides/_rels/slide31.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video" Target="../media/media9.mp4"/><Relationship Id="rId1" Type="http://schemas.microsoft.com/office/2007/relationships/media" Target="../media/media9.mp4"/><Relationship Id="rId4" Type="http://schemas.openxmlformats.org/officeDocument/2006/relationships/image" Target="../media/image49.jp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0.mp4"/><Relationship Id="rId1" Type="http://schemas.microsoft.com/office/2007/relationships/media" Target="../media/media10.mp4"/><Relationship Id="rId4" Type="http://schemas.openxmlformats.org/officeDocument/2006/relationships/image" Target="../media/image51.jpg"/></Relationships>
</file>

<file path=ppt/slides/_rels/slide37.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19.png"/><Relationship Id="rId4" Type="http://schemas.openxmlformats.org/officeDocument/2006/relationships/image" Target="../media/image18.png"/></Relationships>
</file>

<file path=ppt/slides/_rels/slide4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image" Target="../media/image55.png"/><Relationship Id="rId5" Type="http://schemas.openxmlformats.org/officeDocument/2006/relationships/image" Target="../media/image4.png"/><Relationship Id="rId4" Type="http://schemas.openxmlformats.org/officeDocument/2006/relationships/image" Target="../media/image19.png"/></Relationships>
</file>

<file path=ppt/slides/_rels/slide42.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8" Type="http://schemas.openxmlformats.org/officeDocument/2006/relationships/image" Target="../media/image4.png"/><Relationship Id="rId13" Type="http://schemas.openxmlformats.org/officeDocument/2006/relationships/oleObject" Target="../embeddings/oleObject7.bin"/><Relationship Id="rId3" Type="http://schemas.openxmlformats.org/officeDocument/2006/relationships/oleObject" Target="../embeddings/oleObject2.bin"/><Relationship Id="rId7" Type="http://schemas.openxmlformats.org/officeDocument/2006/relationships/image" Target="../media/image56.png"/><Relationship Id="rId12" Type="http://schemas.openxmlformats.org/officeDocument/2006/relationships/oleObject" Target="../embeddings/oleObject6.bin"/><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oleObject" Target="../embeddings/oleObject4.bin"/><Relationship Id="rId11" Type="http://schemas.openxmlformats.org/officeDocument/2006/relationships/image" Target="../media/image58.png"/><Relationship Id="rId5" Type="http://schemas.openxmlformats.org/officeDocument/2006/relationships/oleObject" Target="../embeddings/oleObject3.bin"/><Relationship Id="rId10" Type="http://schemas.openxmlformats.org/officeDocument/2006/relationships/oleObject" Target="../embeddings/oleObject5.bin"/><Relationship Id="rId4" Type="http://schemas.openxmlformats.org/officeDocument/2006/relationships/image" Target="../media/image40.png"/><Relationship Id="rId9" Type="http://schemas.openxmlformats.org/officeDocument/2006/relationships/image" Target="../media/image55.png"/><Relationship Id="rId14" Type="http://schemas.openxmlformats.org/officeDocument/2006/relationships/image" Target="../media/image57.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64.jpg"/><Relationship Id="rId2" Type="http://schemas.openxmlformats.org/officeDocument/2006/relationships/image" Target="../media/image63.jp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4.xml"/></Relationships>
</file>

<file path=ppt/slides/_rels/slide54.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png"/><Relationship Id="rId1" Type="http://schemas.openxmlformats.org/officeDocument/2006/relationships/slideLayout" Target="../slideLayouts/slideLayout2.xml"/><Relationship Id="rId4" Type="http://schemas.openxmlformats.org/officeDocument/2006/relationships/image" Target="../media/image71.png"/></Relationships>
</file>

<file path=ppt/slides/_rels/slide5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1.mp4"/><Relationship Id="rId1" Type="http://schemas.microsoft.com/office/2007/relationships/media" Target="../media/media11.mp4"/><Relationship Id="rId4" Type="http://schemas.openxmlformats.org/officeDocument/2006/relationships/image" Target="../media/image72.jp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4.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4EAB7B-F506-4A51-9C69-1EB5ECC4C945}"/>
              </a:ext>
            </a:extLst>
          </p:cNvPr>
          <p:cNvSpPr>
            <a:spLocks noGrp="1"/>
          </p:cNvSpPr>
          <p:nvPr>
            <p:ph type="title"/>
          </p:nvPr>
        </p:nvSpPr>
        <p:spPr>
          <a:xfrm>
            <a:off x="0" y="1559027"/>
            <a:ext cx="9144000" cy="2533077"/>
          </a:xfrm>
        </p:spPr>
        <p:txBody>
          <a:bodyPr/>
          <a:lstStyle/>
          <a:p>
            <a:r>
              <a:rPr lang="en-GB" dirty="0"/>
              <a:t>7. The B cell response</a:t>
            </a:r>
          </a:p>
        </p:txBody>
      </p:sp>
      <p:sp>
        <p:nvSpPr>
          <p:cNvPr id="3" name="Text Placeholder 2">
            <a:extLst>
              <a:ext uri="{FF2B5EF4-FFF2-40B4-BE49-F238E27FC236}">
                <a16:creationId xmlns:a16="http://schemas.microsoft.com/office/drawing/2014/main" id="{0DAF988E-B4CC-48DD-A483-1558B5006B7D}"/>
              </a:ext>
            </a:extLst>
          </p:cNvPr>
          <p:cNvSpPr>
            <a:spLocks noGrp="1"/>
          </p:cNvSpPr>
          <p:nvPr>
            <p:ph type="body" idx="1"/>
          </p:nvPr>
        </p:nvSpPr>
        <p:spPr>
          <a:xfrm>
            <a:off x="623888" y="4340352"/>
            <a:ext cx="7886700" cy="2389632"/>
          </a:xfrm>
        </p:spPr>
        <p:txBody>
          <a:bodyPr>
            <a:normAutofit/>
          </a:bodyPr>
          <a:lstStyle/>
          <a:p>
            <a:pPr marL="342900" indent="-342900" algn="ctr"/>
            <a:r>
              <a:rPr lang="sv-SE" sz="1800" dirty="0"/>
              <a:t>by Bruno Lemaitre, </a:t>
            </a:r>
          </a:p>
          <a:p>
            <a:pPr marL="342900" indent="-342900" algn="ctr"/>
            <a:r>
              <a:rPr lang="sv-SE" sz="1800" dirty="0"/>
              <a:t>Ecole Polytechnique Fédérale de Lausanne</a:t>
            </a:r>
          </a:p>
          <a:p>
            <a:pPr marL="342900" indent="-342900" algn="ctr"/>
            <a:r>
              <a:rPr lang="fr-FR" sz="1800" dirty="0">
                <a:solidFill>
                  <a:srgbClr val="000000"/>
                </a:solidFill>
              </a:rPr>
              <a:t>Web: </a:t>
            </a:r>
            <a:r>
              <a:rPr lang="fr-FR" sz="1800" dirty="0">
                <a:solidFill>
                  <a:srgbClr val="000000"/>
                </a:solidFill>
                <a:hlinkClick r:id="rId2"/>
              </a:rPr>
              <a:t>http://ghi.epfl.ch</a:t>
            </a:r>
            <a:r>
              <a:rPr lang="fr-FR" sz="1800" dirty="0">
                <a:solidFill>
                  <a:srgbClr val="000000"/>
                </a:solidFill>
              </a:rPr>
              <a:t> </a:t>
            </a:r>
          </a:p>
          <a:p>
            <a:endParaRPr lang="en-US" b="1" dirty="0"/>
          </a:p>
          <a:p>
            <a:endParaRPr lang="en-GB" dirty="0"/>
          </a:p>
        </p:txBody>
      </p:sp>
      <p:pic>
        <p:nvPicPr>
          <p:cNvPr id="4" name="Picture 3">
            <a:extLst>
              <a:ext uri="{FF2B5EF4-FFF2-40B4-BE49-F238E27FC236}">
                <a16:creationId xmlns:a16="http://schemas.microsoft.com/office/drawing/2014/main" id="{0084D9D5-0A21-4742-994C-74AC61EE4B36}"/>
              </a:ext>
            </a:extLst>
          </p:cNvPr>
          <p:cNvPicPr>
            <a:picLocks noChangeAspect="1"/>
          </p:cNvPicPr>
          <p:nvPr/>
        </p:nvPicPr>
        <p:blipFill>
          <a:blip r:embed="rId3"/>
          <a:stretch>
            <a:fillRect/>
          </a:stretch>
        </p:blipFill>
        <p:spPr>
          <a:xfrm>
            <a:off x="7308304" y="116632"/>
            <a:ext cx="8855968" cy="1194147"/>
          </a:xfrm>
          <a:prstGeom prst="rect">
            <a:avLst/>
          </a:prstGeom>
        </p:spPr>
      </p:pic>
      <p:pic>
        <p:nvPicPr>
          <p:cNvPr id="5" name="Picture 4">
            <a:extLst>
              <a:ext uri="{FF2B5EF4-FFF2-40B4-BE49-F238E27FC236}">
                <a16:creationId xmlns:a16="http://schemas.microsoft.com/office/drawing/2014/main" id="{F738D2B3-3E9F-45E5-862F-8631BFDE40F2}"/>
              </a:ext>
            </a:extLst>
          </p:cNvPr>
          <p:cNvPicPr>
            <a:picLocks noChangeAspect="1"/>
          </p:cNvPicPr>
          <p:nvPr/>
        </p:nvPicPr>
        <p:blipFill>
          <a:blip r:embed="rId4"/>
          <a:stretch>
            <a:fillRect/>
          </a:stretch>
        </p:blipFill>
        <p:spPr>
          <a:xfrm>
            <a:off x="0" y="0"/>
            <a:ext cx="2494071" cy="1196752"/>
          </a:xfrm>
          <a:prstGeom prst="rect">
            <a:avLst/>
          </a:prstGeom>
        </p:spPr>
      </p:pic>
    </p:spTree>
    <p:extLst>
      <p:ext uri="{BB962C8B-B14F-4D97-AF65-F5344CB8AC3E}">
        <p14:creationId xmlns:p14="http://schemas.microsoft.com/office/powerpoint/2010/main" val="35450706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8912" y="451104"/>
            <a:ext cx="2949178" cy="1600200"/>
          </a:xfrm>
        </p:spPr>
        <p:txBody>
          <a:bodyPr>
            <a:normAutofit/>
          </a:bodyPr>
          <a:lstStyle/>
          <a:p>
            <a:r>
              <a:rPr lang="en-GB" dirty="0"/>
              <a:t>Outline</a:t>
            </a:r>
          </a:p>
        </p:txBody>
      </p:sp>
      <p:sp>
        <p:nvSpPr>
          <p:cNvPr id="3" name="Content Placeholder 2"/>
          <p:cNvSpPr>
            <a:spLocks noGrp="1"/>
          </p:cNvSpPr>
          <p:nvPr>
            <p:ph idx="1"/>
          </p:nvPr>
        </p:nvSpPr>
        <p:spPr>
          <a:xfrm>
            <a:off x="949118" y="2450467"/>
            <a:ext cx="7865698" cy="2706750"/>
          </a:xfrm>
        </p:spPr>
        <p:txBody>
          <a:bodyPr>
            <a:normAutofit/>
          </a:bodyPr>
          <a:lstStyle/>
          <a:p>
            <a:pPr marL="0" indent="0">
              <a:buNone/>
            </a:pPr>
            <a:r>
              <a:rPr lang="en-GB" sz="2800" dirty="0"/>
              <a:t>Introduction</a:t>
            </a:r>
          </a:p>
          <a:p>
            <a:pPr marL="0" indent="0">
              <a:buNone/>
            </a:pPr>
            <a:r>
              <a:rPr lang="en-GB" sz="2800" dirty="0"/>
              <a:t>7.1	Antibody response to T-independent antigens</a:t>
            </a:r>
          </a:p>
          <a:p>
            <a:pPr marL="0" indent="0">
              <a:buNone/>
            </a:pPr>
            <a:r>
              <a:rPr lang="en-GB" sz="2800" dirty="0"/>
              <a:t>7.2	Antibody response to T-dependent antigen</a:t>
            </a:r>
          </a:p>
          <a:p>
            <a:pPr marL="0" indent="0">
              <a:buNone/>
            </a:pPr>
            <a:r>
              <a:rPr lang="en-GB" sz="2800" dirty="0"/>
              <a:t>7.3	Effector phase</a:t>
            </a:r>
          </a:p>
          <a:p>
            <a:pPr marL="0" indent="0">
              <a:buNone/>
            </a:pPr>
            <a:r>
              <a:rPr lang="en-GB" sz="2800" dirty="0"/>
              <a:t>7.4	Contraction phase</a:t>
            </a:r>
          </a:p>
        </p:txBody>
      </p:sp>
    </p:spTree>
    <p:extLst>
      <p:ext uri="{BB962C8B-B14F-4D97-AF65-F5344CB8AC3E}">
        <p14:creationId xmlns:p14="http://schemas.microsoft.com/office/powerpoint/2010/main" val="31642846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5CCF24-A1D2-467A-9A77-BBCD048962BB}"/>
              </a:ext>
            </a:extLst>
          </p:cNvPr>
          <p:cNvSpPr>
            <a:spLocks noGrp="1"/>
          </p:cNvSpPr>
          <p:nvPr>
            <p:ph type="title"/>
          </p:nvPr>
        </p:nvSpPr>
        <p:spPr/>
        <p:txBody>
          <a:bodyPr/>
          <a:lstStyle/>
          <a:p>
            <a:r>
              <a:rPr lang="en-GB"/>
              <a:t>The B cell response: Introduction</a:t>
            </a:r>
            <a:endParaRPr lang="fr-CH" dirty="0"/>
          </a:p>
        </p:txBody>
      </p:sp>
      <p:sp>
        <p:nvSpPr>
          <p:cNvPr id="3" name="Content Placeholder 2">
            <a:extLst>
              <a:ext uri="{FF2B5EF4-FFF2-40B4-BE49-F238E27FC236}">
                <a16:creationId xmlns:a16="http://schemas.microsoft.com/office/drawing/2014/main" id="{B215050B-B1B1-4750-A9FD-70CAFDB19029}"/>
              </a:ext>
            </a:extLst>
          </p:cNvPr>
          <p:cNvSpPr>
            <a:spLocks noGrp="1"/>
          </p:cNvSpPr>
          <p:nvPr>
            <p:ph idx="1"/>
          </p:nvPr>
        </p:nvSpPr>
        <p:spPr>
          <a:xfrm>
            <a:off x="204597" y="853848"/>
            <a:ext cx="8734806" cy="5365216"/>
          </a:xfrm>
        </p:spPr>
        <p:txBody>
          <a:bodyPr/>
          <a:lstStyle/>
          <a:p>
            <a:r>
              <a:rPr lang="en-GB" dirty="0"/>
              <a:t>The humoral response is mediated by B cells and is important for protecting the body against:</a:t>
            </a:r>
          </a:p>
          <a:p>
            <a:pPr lvl="1"/>
            <a:r>
              <a:rPr lang="en-GB" dirty="0"/>
              <a:t>Extracellular microbes (bacteria, parasites) and their toxins.</a:t>
            </a:r>
          </a:p>
          <a:p>
            <a:pPr lvl="1"/>
            <a:r>
              <a:rPr lang="en-GB" dirty="0"/>
              <a:t>Intracellular pathogens (bacteria, viruses, parasites) as they move to their target cells</a:t>
            </a:r>
          </a:p>
          <a:p>
            <a:r>
              <a:rPr lang="en-GB" dirty="0"/>
              <a:t>B cells recognize antigens via their receptors, cell surface membrane-bound immunoglobulins (Ig) </a:t>
            </a:r>
          </a:p>
          <a:p>
            <a:r>
              <a:rPr lang="en-GB" dirty="0"/>
              <a:t>B cells defend the body from invading pathogens by secreting a soluble form of  their </a:t>
            </a:r>
            <a:r>
              <a:rPr lang="en-GB" dirty="0" err="1"/>
              <a:t>Igs</a:t>
            </a:r>
            <a:r>
              <a:rPr lang="en-GB" dirty="0"/>
              <a:t> (antibodies)</a:t>
            </a:r>
          </a:p>
          <a:p>
            <a:r>
              <a:rPr lang="en-GB" dirty="0"/>
              <a:t>Antibody secretion occurs </a:t>
            </a:r>
            <a:r>
              <a:rPr lang="fr-FR" dirty="0" err="1"/>
              <a:t>only</a:t>
            </a:r>
            <a:r>
              <a:rPr lang="fr-FR" dirty="0"/>
              <a:t> in </a:t>
            </a:r>
            <a:r>
              <a:rPr lang="fr-FR" dirty="0" err="1"/>
              <a:t>response</a:t>
            </a:r>
            <a:r>
              <a:rPr lang="fr-FR" dirty="0"/>
              <a:t> to </a:t>
            </a:r>
            <a:r>
              <a:rPr lang="fr-FR" dirty="0" err="1"/>
              <a:t>antigen</a:t>
            </a:r>
            <a:r>
              <a:rPr lang="fr-FR" dirty="0"/>
              <a:t> recognition. Plasma </a:t>
            </a:r>
            <a:r>
              <a:rPr lang="fr-FR" dirty="0" err="1"/>
              <a:t>cells</a:t>
            </a:r>
            <a:r>
              <a:rPr lang="fr-FR" dirty="0"/>
              <a:t> can </a:t>
            </a:r>
            <a:r>
              <a:rPr lang="fr-FR" dirty="0" err="1"/>
              <a:t>secrete</a:t>
            </a:r>
            <a:r>
              <a:rPr lang="fr-FR" dirty="0"/>
              <a:t> 100-2000 </a:t>
            </a:r>
            <a:r>
              <a:rPr lang="fr-FR" dirty="0" err="1"/>
              <a:t>Ig</a:t>
            </a:r>
            <a:r>
              <a:rPr lang="fr-FR" dirty="0"/>
              <a:t> </a:t>
            </a:r>
            <a:r>
              <a:rPr lang="fr-FR" dirty="0" err="1"/>
              <a:t>molecules</a:t>
            </a:r>
            <a:r>
              <a:rPr lang="fr-FR" dirty="0"/>
              <a:t>/sec</a:t>
            </a:r>
          </a:p>
          <a:p>
            <a:endParaRPr lang="en-GB" dirty="0"/>
          </a:p>
          <a:p>
            <a:endParaRPr lang="en-GB" dirty="0"/>
          </a:p>
          <a:p>
            <a:endParaRPr lang="fr-CH" dirty="0"/>
          </a:p>
        </p:txBody>
      </p:sp>
      <p:pic>
        <p:nvPicPr>
          <p:cNvPr id="17" name="Picture 208" descr="Plasma cell">
            <a:extLst>
              <a:ext uri="{FF2B5EF4-FFF2-40B4-BE49-F238E27FC236}">
                <a16:creationId xmlns:a16="http://schemas.microsoft.com/office/drawing/2014/main" id="{8CBA3B65-C0E0-42D9-870D-772BD3DB237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17651" y="4933736"/>
            <a:ext cx="800100" cy="63217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nvGrpSpPr>
          <p:cNvPr id="18" name="Group 209">
            <a:extLst>
              <a:ext uri="{FF2B5EF4-FFF2-40B4-BE49-F238E27FC236}">
                <a16:creationId xmlns:a16="http://schemas.microsoft.com/office/drawing/2014/main" id="{8B6B0FED-79AA-4D31-B293-0800C189616D}"/>
              </a:ext>
            </a:extLst>
          </p:cNvPr>
          <p:cNvGrpSpPr>
            <a:grpSpLocks/>
          </p:cNvGrpSpPr>
          <p:nvPr/>
        </p:nvGrpSpPr>
        <p:grpSpPr bwMode="auto">
          <a:xfrm rot="1178866">
            <a:off x="5978428" y="4683969"/>
            <a:ext cx="759178" cy="914400"/>
            <a:chOff x="5351" y="2021"/>
            <a:chExt cx="498" cy="590"/>
          </a:xfrm>
        </p:grpSpPr>
        <p:pic>
          <p:nvPicPr>
            <p:cNvPr id="19" name="Picture 210" descr="Ige">
              <a:extLst>
                <a:ext uri="{FF2B5EF4-FFF2-40B4-BE49-F238E27FC236}">
                  <a16:creationId xmlns:a16="http://schemas.microsoft.com/office/drawing/2014/main" id="{9B8A73D9-BBB1-45E5-B090-53E038D0CA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7432507" flipH="1">
              <a:off x="5358" y="2014"/>
              <a:ext cx="270" cy="28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 name="Picture 211" descr="Ige">
              <a:extLst>
                <a:ext uri="{FF2B5EF4-FFF2-40B4-BE49-F238E27FC236}">
                  <a16:creationId xmlns:a16="http://schemas.microsoft.com/office/drawing/2014/main" id="{4583A8F5-F279-4FF8-8814-C96B42458BB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3750974" flipH="1">
              <a:off x="5572" y="2114"/>
              <a:ext cx="270" cy="28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1" name="Picture 212" descr="Ige">
              <a:extLst>
                <a:ext uri="{FF2B5EF4-FFF2-40B4-BE49-F238E27FC236}">
                  <a16:creationId xmlns:a16="http://schemas.microsoft.com/office/drawing/2014/main" id="{DF30EC3D-3826-4391-BCDF-211BDB11D3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375222" flipH="1">
              <a:off x="5522" y="2334"/>
              <a:ext cx="270" cy="28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sp>
        <p:nvSpPr>
          <p:cNvPr id="22" name="Line 213">
            <a:extLst>
              <a:ext uri="{FF2B5EF4-FFF2-40B4-BE49-F238E27FC236}">
                <a16:creationId xmlns:a16="http://schemas.microsoft.com/office/drawing/2014/main" id="{F92E7914-5DCB-481E-8BEE-42411AC45A78}"/>
              </a:ext>
            </a:extLst>
          </p:cNvPr>
          <p:cNvSpPr>
            <a:spLocks noChangeShapeType="1"/>
          </p:cNvSpPr>
          <p:nvPr/>
        </p:nvSpPr>
        <p:spPr bwMode="auto">
          <a:xfrm>
            <a:off x="3724884" y="5371180"/>
            <a:ext cx="1303867" cy="0"/>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a:lstStyle/>
          <a:p>
            <a:endParaRPr lang="en-US"/>
          </a:p>
        </p:txBody>
      </p:sp>
      <p:pic>
        <p:nvPicPr>
          <p:cNvPr id="23" name="Picture 192" descr="Virus">
            <a:extLst>
              <a:ext uri="{FF2B5EF4-FFF2-40B4-BE49-F238E27FC236}">
                <a16:creationId xmlns:a16="http://schemas.microsoft.com/office/drawing/2014/main" id="{23AC77F1-2E69-4A46-AE0B-08D0F142BD8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8699950">
            <a:off x="3541440" y="4655745"/>
            <a:ext cx="297744" cy="32314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nvGrpSpPr>
          <p:cNvPr id="24" name="Group 194">
            <a:extLst>
              <a:ext uri="{FF2B5EF4-FFF2-40B4-BE49-F238E27FC236}">
                <a16:creationId xmlns:a16="http://schemas.microsoft.com/office/drawing/2014/main" id="{A661BB4F-3700-4F78-969B-4B871F3BDE13}"/>
              </a:ext>
            </a:extLst>
          </p:cNvPr>
          <p:cNvGrpSpPr>
            <a:grpSpLocks/>
          </p:cNvGrpSpPr>
          <p:nvPr/>
        </p:nvGrpSpPr>
        <p:grpSpPr bwMode="auto">
          <a:xfrm rot="1258386">
            <a:off x="2845762" y="4774279"/>
            <a:ext cx="1014589" cy="929922"/>
            <a:chOff x="4083" y="688"/>
            <a:chExt cx="960" cy="905"/>
          </a:xfrm>
        </p:grpSpPr>
        <p:pic>
          <p:nvPicPr>
            <p:cNvPr id="25" name="Picture 195" descr="B cells without Ig">
              <a:extLst>
                <a:ext uri="{FF2B5EF4-FFF2-40B4-BE49-F238E27FC236}">
                  <a16:creationId xmlns:a16="http://schemas.microsoft.com/office/drawing/2014/main" id="{D1DF033F-3817-4EF3-A1A3-A77B0DB5B81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07" y="783"/>
              <a:ext cx="906" cy="81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nvGrpSpPr>
            <p:cNvPr id="26" name="Group 196">
              <a:extLst>
                <a:ext uri="{FF2B5EF4-FFF2-40B4-BE49-F238E27FC236}">
                  <a16:creationId xmlns:a16="http://schemas.microsoft.com/office/drawing/2014/main" id="{6827EC01-173D-476F-908C-27E7A046A53E}"/>
                </a:ext>
              </a:extLst>
            </p:cNvPr>
            <p:cNvGrpSpPr>
              <a:grpSpLocks/>
            </p:cNvGrpSpPr>
            <p:nvPr/>
          </p:nvGrpSpPr>
          <p:grpSpPr bwMode="auto">
            <a:xfrm>
              <a:off x="4083" y="688"/>
              <a:ext cx="960" cy="885"/>
              <a:chOff x="4083" y="688"/>
              <a:chExt cx="960" cy="885"/>
            </a:xfrm>
          </p:grpSpPr>
          <p:pic>
            <p:nvPicPr>
              <p:cNvPr id="27" name="Picture 197" descr="Ige">
                <a:extLst>
                  <a:ext uri="{FF2B5EF4-FFF2-40B4-BE49-F238E27FC236}">
                    <a16:creationId xmlns:a16="http://schemas.microsoft.com/office/drawing/2014/main" id="{90CA33C7-B76A-4958-9A56-0B5BEBCD784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40" y="688"/>
                <a:ext cx="270" cy="28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8" name="Picture 198" descr="Ige">
                <a:extLst>
                  <a:ext uri="{FF2B5EF4-FFF2-40B4-BE49-F238E27FC236}">
                    <a16:creationId xmlns:a16="http://schemas.microsoft.com/office/drawing/2014/main" id="{3A620587-9562-41A1-B646-AAF28B2CC4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7171783">
                <a:off x="4090" y="1274"/>
                <a:ext cx="270" cy="28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9" name="Picture 199" descr="Ige">
                <a:extLst>
                  <a:ext uri="{FF2B5EF4-FFF2-40B4-BE49-F238E27FC236}">
                    <a16:creationId xmlns:a16="http://schemas.microsoft.com/office/drawing/2014/main" id="{4759D4C2-DF26-4712-818A-DEBF4E68097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7171783" flipH="1">
                <a:off x="4766" y="1296"/>
                <a:ext cx="270" cy="28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grpSp>
      <p:sp>
        <p:nvSpPr>
          <p:cNvPr id="30" name="Text Box 214">
            <a:extLst>
              <a:ext uri="{FF2B5EF4-FFF2-40B4-BE49-F238E27FC236}">
                <a16:creationId xmlns:a16="http://schemas.microsoft.com/office/drawing/2014/main" id="{7D56AEA2-B7B8-4E52-BF2C-44217A8CAE22}"/>
              </a:ext>
            </a:extLst>
          </p:cNvPr>
          <p:cNvSpPr txBox="1">
            <a:spLocks noChangeArrowheads="1"/>
          </p:cNvSpPr>
          <p:nvPr/>
        </p:nvSpPr>
        <p:spPr bwMode="auto">
          <a:xfrm>
            <a:off x="4991827" y="5935268"/>
            <a:ext cx="1210588"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800" b="0" dirty="0">
                <a:latin typeface="+mj-lt"/>
              </a:rPr>
              <a:t>Plasma </a:t>
            </a:r>
            <a:r>
              <a:rPr lang="fr-CH" sz="1800" b="0" dirty="0" err="1">
                <a:latin typeface="+mj-lt"/>
              </a:rPr>
              <a:t>cell</a:t>
            </a:r>
            <a:endParaRPr lang="fr-FR" sz="1800" b="0" dirty="0">
              <a:latin typeface="+mj-lt"/>
            </a:endParaRPr>
          </a:p>
        </p:txBody>
      </p:sp>
      <p:sp>
        <p:nvSpPr>
          <p:cNvPr id="31" name="Text Box 216">
            <a:extLst>
              <a:ext uri="{FF2B5EF4-FFF2-40B4-BE49-F238E27FC236}">
                <a16:creationId xmlns:a16="http://schemas.microsoft.com/office/drawing/2014/main" id="{386CC8EB-107B-4364-9F2F-CCF33FDE7C6D}"/>
              </a:ext>
            </a:extLst>
          </p:cNvPr>
          <p:cNvSpPr txBox="1">
            <a:spLocks noChangeArrowheads="1"/>
          </p:cNvSpPr>
          <p:nvPr/>
        </p:nvSpPr>
        <p:spPr bwMode="auto">
          <a:xfrm>
            <a:off x="3027560" y="5935268"/>
            <a:ext cx="675185" cy="36933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800" b="0">
                <a:latin typeface="+mj-lt"/>
              </a:rPr>
              <a:t>B cell</a:t>
            </a:r>
            <a:endParaRPr lang="en-US" sz="1800" b="0">
              <a:latin typeface="+mj-lt"/>
            </a:endParaRPr>
          </a:p>
        </p:txBody>
      </p:sp>
      <p:sp>
        <p:nvSpPr>
          <p:cNvPr id="34" name="Text Box 179">
            <a:extLst>
              <a:ext uri="{FF2B5EF4-FFF2-40B4-BE49-F238E27FC236}">
                <a16:creationId xmlns:a16="http://schemas.microsoft.com/office/drawing/2014/main" id="{5C4B0F48-3B3F-47FA-9CA2-58D3DF2331B1}"/>
              </a:ext>
            </a:extLst>
          </p:cNvPr>
          <p:cNvSpPr txBox="1">
            <a:spLocks noChangeArrowheads="1"/>
          </p:cNvSpPr>
          <p:nvPr/>
        </p:nvSpPr>
        <p:spPr bwMode="auto">
          <a:xfrm>
            <a:off x="6824877" y="4817317"/>
            <a:ext cx="1153842" cy="6463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en-US" sz="1800" b="0">
                <a:latin typeface="+mj-lt"/>
              </a:rPr>
              <a:t>Effectors</a:t>
            </a:r>
            <a:br>
              <a:rPr lang="en-US" sz="1800" b="0">
                <a:latin typeface="+mj-lt"/>
              </a:rPr>
            </a:br>
            <a:r>
              <a:rPr lang="en-US" sz="1800" b="0">
                <a:latin typeface="+mj-lt"/>
              </a:rPr>
              <a:t>antibodies</a:t>
            </a:r>
          </a:p>
        </p:txBody>
      </p:sp>
    </p:spTree>
    <p:extLst>
      <p:ext uri="{BB962C8B-B14F-4D97-AF65-F5344CB8AC3E}">
        <p14:creationId xmlns:p14="http://schemas.microsoft.com/office/powerpoint/2010/main" val="29845112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Rectangle 53">
            <a:extLst>
              <a:ext uri="{FF2B5EF4-FFF2-40B4-BE49-F238E27FC236}">
                <a16:creationId xmlns:a16="http://schemas.microsoft.com/office/drawing/2014/main" id="{24C4E43F-AE8A-492C-A9FD-CC714DCBBB79}"/>
              </a:ext>
            </a:extLst>
          </p:cNvPr>
          <p:cNvSpPr/>
          <p:nvPr/>
        </p:nvSpPr>
        <p:spPr>
          <a:xfrm>
            <a:off x="5003883" y="1942079"/>
            <a:ext cx="4069987" cy="484278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H"/>
          </a:p>
        </p:txBody>
      </p:sp>
      <p:sp>
        <p:nvSpPr>
          <p:cNvPr id="4" name="Rectangle 3">
            <a:extLst>
              <a:ext uri="{FF2B5EF4-FFF2-40B4-BE49-F238E27FC236}">
                <a16:creationId xmlns:a16="http://schemas.microsoft.com/office/drawing/2014/main" id="{BDBEE1AE-DCCF-4DE2-9D50-7B42B88D21AF}"/>
              </a:ext>
            </a:extLst>
          </p:cNvPr>
          <p:cNvSpPr/>
          <p:nvPr/>
        </p:nvSpPr>
        <p:spPr>
          <a:xfrm>
            <a:off x="91142" y="1942079"/>
            <a:ext cx="4102906" cy="4842789"/>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CH"/>
          </a:p>
        </p:txBody>
      </p:sp>
      <p:sp>
        <p:nvSpPr>
          <p:cNvPr id="85" name="Arc 84">
            <a:extLst>
              <a:ext uri="{FF2B5EF4-FFF2-40B4-BE49-F238E27FC236}">
                <a16:creationId xmlns:a16="http://schemas.microsoft.com/office/drawing/2014/main" id="{D6451334-0FBA-4D13-81E9-5610FC9773A1}"/>
              </a:ext>
            </a:extLst>
          </p:cNvPr>
          <p:cNvSpPr/>
          <p:nvPr/>
        </p:nvSpPr>
        <p:spPr>
          <a:xfrm>
            <a:off x="403678" y="6023205"/>
            <a:ext cx="3593732" cy="1087438"/>
          </a:xfrm>
          <a:prstGeom prst="arc">
            <a:avLst>
              <a:gd name="adj1" fmla="val 10800283"/>
              <a:gd name="adj2" fmla="val 0"/>
            </a:avLst>
          </a:prstGeom>
          <a:noFill/>
          <a:effectLst>
            <a:outerShdw blurRad="50800" dist="38100" dir="2700000" algn="tl" rotWithShape="0">
              <a:prstClr val="black">
                <a:alpha val="40000"/>
              </a:prstClr>
            </a:outerShdw>
          </a:effectLst>
        </p:spPr>
        <p:style>
          <a:lnRef idx="1">
            <a:schemeClr val="dk1"/>
          </a:lnRef>
          <a:fillRef idx="0">
            <a:schemeClr val="dk1"/>
          </a:fillRef>
          <a:effectRef idx="0">
            <a:schemeClr val="dk1"/>
          </a:effectRef>
          <a:fontRef idx="minor">
            <a:schemeClr val="tx1"/>
          </a:fontRef>
        </p:style>
        <p:txBody>
          <a:bodyPr rtlCol="0" anchor="ctr"/>
          <a:lstStyle/>
          <a:p>
            <a:pPr algn="ctr"/>
            <a:endParaRPr lang="en-GB"/>
          </a:p>
        </p:txBody>
      </p:sp>
      <p:sp>
        <p:nvSpPr>
          <p:cNvPr id="2" name="Title 1"/>
          <p:cNvSpPr>
            <a:spLocks noGrp="1"/>
          </p:cNvSpPr>
          <p:nvPr>
            <p:ph type="title"/>
          </p:nvPr>
        </p:nvSpPr>
        <p:spPr/>
        <p:txBody>
          <a:bodyPr>
            <a:normAutofit/>
          </a:bodyPr>
          <a:lstStyle/>
          <a:p>
            <a:r>
              <a:rPr lang="en-GB" dirty="0"/>
              <a:t>Immunoglobulins (</a:t>
            </a:r>
            <a:r>
              <a:rPr lang="en-GB" dirty="0" err="1"/>
              <a:t>Igs</a:t>
            </a:r>
            <a:r>
              <a:rPr lang="en-GB" dirty="0"/>
              <a:t>) = antibodies</a:t>
            </a:r>
          </a:p>
        </p:txBody>
      </p:sp>
      <p:sp>
        <p:nvSpPr>
          <p:cNvPr id="3" name="Content Placeholder 2"/>
          <p:cNvSpPr>
            <a:spLocks noGrp="1"/>
          </p:cNvSpPr>
          <p:nvPr>
            <p:ph idx="1"/>
          </p:nvPr>
        </p:nvSpPr>
        <p:spPr>
          <a:xfrm>
            <a:off x="303121" y="753239"/>
            <a:ext cx="8734806" cy="5365216"/>
          </a:xfrm>
        </p:spPr>
        <p:txBody>
          <a:bodyPr>
            <a:normAutofit/>
          </a:bodyPr>
          <a:lstStyle/>
          <a:p>
            <a:pPr>
              <a:spcBef>
                <a:spcPts val="0"/>
              </a:spcBef>
            </a:pPr>
            <a:r>
              <a:rPr lang="en-GB" sz="1800" dirty="0" err="1"/>
              <a:t>Igs</a:t>
            </a:r>
            <a:r>
              <a:rPr lang="en-GB" sz="1800" dirty="0"/>
              <a:t> are </a:t>
            </a:r>
            <a:r>
              <a:rPr lang="fr-FR" sz="1800" dirty="0" err="1"/>
              <a:t>produced</a:t>
            </a:r>
            <a:r>
              <a:rPr lang="fr-FR" sz="1800" dirty="0"/>
              <a:t> by B </a:t>
            </a:r>
            <a:r>
              <a:rPr lang="fr-FR" sz="1800" dirty="0" err="1"/>
              <a:t>cells</a:t>
            </a:r>
            <a:r>
              <a:rPr lang="fr-FR" sz="1800" dirty="0"/>
              <a:t> in one of </a:t>
            </a:r>
            <a:r>
              <a:rPr lang="fr-FR" sz="1800" dirty="0" err="1"/>
              <a:t>two</a:t>
            </a:r>
            <a:r>
              <a:rPr lang="fr-FR" sz="1800" dirty="0"/>
              <a:t> </a:t>
            </a:r>
            <a:r>
              <a:rPr lang="fr-FR" sz="1800" dirty="0" err="1"/>
              <a:t>forms</a:t>
            </a:r>
            <a:r>
              <a:rPr lang="fr-FR" sz="1800" dirty="0"/>
              <a:t>: </a:t>
            </a:r>
            <a:r>
              <a:rPr lang="fr-FR" sz="1800" b="1" dirty="0"/>
              <a:t>m</a:t>
            </a:r>
            <a:r>
              <a:rPr lang="en-GB" sz="1800" b="1" dirty="0" err="1"/>
              <a:t>embrane</a:t>
            </a:r>
            <a:r>
              <a:rPr lang="en-GB" sz="1800" b="1" dirty="0"/>
              <a:t>-bound</a:t>
            </a:r>
            <a:r>
              <a:rPr lang="en-GB" sz="1800" dirty="0"/>
              <a:t> </a:t>
            </a:r>
            <a:r>
              <a:rPr lang="en-GB" sz="1800" b="1" dirty="0"/>
              <a:t>Ig </a:t>
            </a:r>
            <a:r>
              <a:rPr lang="en-GB" sz="1800" dirty="0"/>
              <a:t>(antigen receptor) and </a:t>
            </a:r>
            <a:r>
              <a:rPr lang="en-GB" sz="1800" b="1" dirty="0"/>
              <a:t>soluble</a:t>
            </a:r>
            <a:r>
              <a:rPr lang="en-GB" sz="1800" dirty="0"/>
              <a:t> </a:t>
            </a:r>
            <a:r>
              <a:rPr lang="en-GB" sz="1800" b="1" dirty="0"/>
              <a:t>Ig</a:t>
            </a:r>
            <a:r>
              <a:rPr lang="en-GB" sz="1800" dirty="0"/>
              <a:t> (antibody)</a:t>
            </a:r>
            <a:endParaRPr lang="fr-FR" sz="1800" dirty="0"/>
          </a:p>
          <a:p>
            <a:pPr>
              <a:spcBef>
                <a:spcPts val="0"/>
              </a:spcBef>
            </a:pPr>
            <a:r>
              <a:rPr lang="en-GB" sz="1800" dirty="0"/>
              <a:t>These two Ig forms serve distinct functions.</a:t>
            </a:r>
          </a:p>
          <a:p>
            <a:pPr>
              <a:spcBef>
                <a:spcPts val="0"/>
              </a:spcBef>
            </a:pPr>
            <a:r>
              <a:rPr lang="en-GB" sz="1800" dirty="0" err="1"/>
              <a:t>Igs</a:t>
            </a:r>
            <a:r>
              <a:rPr lang="en-GB" sz="1800" dirty="0"/>
              <a:t> are composed of </a:t>
            </a:r>
            <a:r>
              <a:rPr lang="en-GB" sz="1800" b="1" dirty="0"/>
              <a:t>2 heavy chains (50kDa) </a:t>
            </a:r>
            <a:r>
              <a:rPr lang="en-GB" sz="1800" dirty="0"/>
              <a:t>and </a:t>
            </a:r>
            <a:r>
              <a:rPr lang="en-GB" sz="1800" b="1" dirty="0"/>
              <a:t>2 light chains (25kDa).</a:t>
            </a:r>
          </a:p>
        </p:txBody>
      </p:sp>
      <p:grpSp>
        <p:nvGrpSpPr>
          <p:cNvPr id="45" name="Group 49">
            <a:extLst>
              <a:ext uri="{FF2B5EF4-FFF2-40B4-BE49-F238E27FC236}">
                <a16:creationId xmlns:a16="http://schemas.microsoft.com/office/drawing/2014/main" id="{56E4B711-7519-48D0-9985-1240429D94C0}"/>
              </a:ext>
            </a:extLst>
          </p:cNvPr>
          <p:cNvGrpSpPr>
            <a:grpSpLocks/>
          </p:cNvGrpSpPr>
          <p:nvPr/>
        </p:nvGrpSpPr>
        <p:grpSpPr bwMode="auto">
          <a:xfrm>
            <a:off x="93925" y="1911579"/>
            <a:ext cx="8991618" cy="4733926"/>
            <a:chOff x="615" y="1168"/>
            <a:chExt cx="5664" cy="2982"/>
          </a:xfrm>
        </p:grpSpPr>
        <p:grpSp>
          <p:nvGrpSpPr>
            <p:cNvPr id="46" name="Group 45">
              <a:extLst>
                <a:ext uri="{FF2B5EF4-FFF2-40B4-BE49-F238E27FC236}">
                  <a16:creationId xmlns:a16="http://schemas.microsoft.com/office/drawing/2014/main" id="{941E7BCC-F6EC-45D3-BB3C-AFD41E0D1582}"/>
                </a:ext>
              </a:extLst>
            </p:cNvPr>
            <p:cNvGrpSpPr>
              <a:grpSpLocks/>
            </p:cNvGrpSpPr>
            <p:nvPr/>
          </p:nvGrpSpPr>
          <p:grpSpPr bwMode="auto">
            <a:xfrm>
              <a:off x="615" y="1168"/>
              <a:ext cx="5664" cy="2982"/>
              <a:chOff x="887" y="1347"/>
              <a:chExt cx="5664" cy="2982"/>
            </a:xfrm>
          </p:grpSpPr>
          <p:sp>
            <p:nvSpPr>
              <p:cNvPr id="50" name="Text Box 9">
                <a:extLst>
                  <a:ext uri="{FF2B5EF4-FFF2-40B4-BE49-F238E27FC236}">
                    <a16:creationId xmlns:a16="http://schemas.microsoft.com/office/drawing/2014/main" id="{E2CE84B2-C309-42CC-AA96-C2A55014C4D2}"/>
                  </a:ext>
                </a:extLst>
              </p:cNvPr>
              <p:cNvSpPr txBox="1">
                <a:spLocks noChangeArrowheads="1"/>
              </p:cNvSpPr>
              <p:nvPr/>
            </p:nvSpPr>
            <p:spPr bwMode="auto">
              <a:xfrm>
                <a:off x="1736" y="3997"/>
                <a:ext cx="880" cy="1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000"/>
                  <a:t>Membrane-bound Ig</a:t>
                </a:r>
                <a:endParaRPr lang="fr-FR" sz="1000"/>
              </a:p>
            </p:txBody>
          </p:sp>
          <p:grpSp>
            <p:nvGrpSpPr>
              <p:cNvPr id="51" name="Group 44">
                <a:extLst>
                  <a:ext uri="{FF2B5EF4-FFF2-40B4-BE49-F238E27FC236}">
                    <a16:creationId xmlns:a16="http://schemas.microsoft.com/office/drawing/2014/main" id="{0E044C4C-4A30-4EA3-A907-48B50BF051BB}"/>
                  </a:ext>
                </a:extLst>
              </p:cNvPr>
              <p:cNvGrpSpPr>
                <a:grpSpLocks/>
              </p:cNvGrpSpPr>
              <p:nvPr/>
            </p:nvGrpSpPr>
            <p:grpSpPr bwMode="auto">
              <a:xfrm>
                <a:off x="887" y="1347"/>
                <a:ext cx="5664" cy="2982"/>
                <a:chOff x="879" y="1347"/>
                <a:chExt cx="5664" cy="2982"/>
              </a:xfrm>
            </p:grpSpPr>
            <p:pic>
              <p:nvPicPr>
                <p:cNvPr id="52" name="Picture 3" descr="Ab_Structure">
                  <a:extLst>
                    <a:ext uri="{FF2B5EF4-FFF2-40B4-BE49-F238E27FC236}">
                      <a16:creationId xmlns:a16="http://schemas.microsoft.com/office/drawing/2014/main" id="{FEB7E864-1BA4-4FC4-93C4-49B3BECA8BB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42" y="2091"/>
                  <a:ext cx="1908" cy="181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nvGrpSpPr>
                <p:cNvPr id="53" name="Group 43">
                  <a:extLst>
                    <a:ext uri="{FF2B5EF4-FFF2-40B4-BE49-F238E27FC236}">
                      <a16:creationId xmlns:a16="http://schemas.microsoft.com/office/drawing/2014/main" id="{39F357F7-F7E4-47D5-90A0-2A5E15BCCBFC}"/>
                    </a:ext>
                  </a:extLst>
                </p:cNvPr>
                <p:cNvGrpSpPr>
                  <a:grpSpLocks/>
                </p:cNvGrpSpPr>
                <p:nvPr/>
              </p:nvGrpSpPr>
              <p:grpSpPr bwMode="auto">
                <a:xfrm>
                  <a:off x="879" y="1347"/>
                  <a:ext cx="5664" cy="2982"/>
                  <a:chOff x="879" y="1347"/>
                  <a:chExt cx="5664" cy="2982"/>
                </a:xfrm>
              </p:grpSpPr>
              <p:pic>
                <p:nvPicPr>
                  <p:cNvPr id="55" name="Picture 8" descr="Ab_Structure">
                    <a:extLst>
                      <a:ext uri="{FF2B5EF4-FFF2-40B4-BE49-F238E27FC236}">
                        <a16:creationId xmlns:a16="http://schemas.microsoft.com/office/drawing/2014/main" id="{65E59B8A-4733-4FDB-9C78-6CADDFA4D16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63" y="2059"/>
                    <a:ext cx="1908" cy="181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6" name="Text Box 11">
                    <a:extLst>
                      <a:ext uri="{FF2B5EF4-FFF2-40B4-BE49-F238E27FC236}">
                        <a16:creationId xmlns:a16="http://schemas.microsoft.com/office/drawing/2014/main" id="{AB2B078C-31BC-4EB3-A71D-936104717E69}"/>
                      </a:ext>
                    </a:extLst>
                  </p:cNvPr>
                  <p:cNvSpPr txBox="1">
                    <a:spLocks noChangeArrowheads="1"/>
                  </p:cNvSpPr>
                  <p:nvPr/>
                </p:nvSpPr>
                <p:spPr bwMode="auto">
                  <a:xfrm>
                    <a:off x="879" y="1347"/>
                    <a:ext cx="2469" cy="252"/>
                  </a:xfrm>
                  <a:prstGeom prst="rect">
                    <a:avLst/>
                  </a:prstGeom>
                  <a:noFill/>
                  <a:ln w="9525">
                    <a:noFill/>
                    <a:miter lim="800000"/>
                    <a:headEnd/>
                    <a:tailEnd/>
                  </a:ln>
                </p:spPr>
                <p:txBody>
                  <a:bodyPr wrap="squar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algn="ctr" eaLnBrk="1" hangingPunct="1"/>
                    <a:r>
                      <a:rPr lang="fr-CH" sz="2000" dirty="0" err="1">
                        <a:latin typeface="+mj-lt"/>
                      </a:rPr>
                      <a:t>Antigen</a:t>
                    </a:r>
                    <a:r>
                      <a:rPr lang="fr-CH" sz="2000" dirty="0">
                        <a:latin typeface="+mj-lt"/>
                      </a:rPr>
                      <a:t> </a:t>
                    </a:r>
                    <a:r>
                      <a:rPr lang="fr-CH" sz="2000" dirty="0" err="1">
                        <a:latin typeface="+mj-lt"/>
                      </a:rPr>
                      <a:t>receptor</a:t>
                    </a:r>
                    <a:endParaRPr lang="en-US" sz="2000" dirty="0">
                      <a:latin typeface="+mj-lt"/>
                    </a:endParaRPr>
                  </a:p>
                </p:txBody>
              </p:sp>
              <p:sp>
                <p:nvSpPr>
                  <p:cNvPr id="57" name="Text Box 12">
                    <a:extLst>
                      <a:ext uri="{FF2B5EF4-FFF2-40B4-BE49-F238E27FC236}">
                        <a16:creationId xmlns:a16="http://schemas.microsoft.com/office/drawing/2014/main" id="{EC40A51B-4ABB-4C9A-97AA-AFB2490DAF84}"/>
                      </a:ext>
                    </a:extLst>
                  </p:cNvPr>
                  <p:cNvSpPr txBox="1">
                    <a:spLocks noChangeArrowheads="1"/>
                  </p:cNvSpPr>
                  <p:nvPr/>
                </p:nvSpPr>
                <p:spPr bwMode="auto">
                  <a:xfrm>
                    <a:off x="4145" y="1347"/>
                    <a:ext cx="2398" cy="252"/>
                  </a:xfrm>
                  <a:prstGeom prst="rect">
                    <a:avLst/>
                  </a:prstGeom>
                  <a:noFill/>
                  <a:ln w="9525">
                    <a:noFill/>
                    <a:miter lim="800000"/>
                    <a:headEnd/>
                    <a:tailEnd/>
                  </a:ln>
                </p:spPr>
                <p:txBody>
                  <a:bodyPr wrap="squar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algn="ctr" eaLnBrk="1" hangingPunct="1"/>
                    <a:r>
                      <a:rPr lang="fr-CH" sz="2000" dirty="0" err="1">
                        <a:latin typeface="+mj-lt"/>
                      </a:rPr>
                      <a:t>Effector</a:t>
                    </a:r>
                    <a:r>
                      <a:rPr lang="fr-CH" sz="2000" dirty="0">
                        <a:latin typeface="+mj-lt"/>
                      </a:rPr>
                      <a:t> </a:t>
                    </a:r>
                    <a:r>
                      <a:rPr lang="fr-CH" sz="2000" dirty="0" err="1">
                        <a:latin typeface="+mj-lt"/>
                      </a:rPr>
                      <a:t>molecule</a:t>
                    </a:r>
                    <a:endParaRPr lang="en-US" sz="2000" dirty="0">
                      <a:latin typeface="+mj-lt"/>
                    </a:endParaRPr>
                  </a:p>
                </p:txBody>
              </p:sp>
              <p:sp>
                <p:nvSpPr>
                  <p:cNvPr id="58" name="Text Box 13">
                    <a:extLst>
                      <a:ext uri="{FF2B5EF4-FFF2-40B4-BE49-F238E27FC236}">
                        <a16:creationId xmlns:a16="http://schemas.microsoft.com/office/drawing/2014/main" id="{BB4E2F3E-4E69-4C08-AC4C-8D85EE2898A6}"/>
                      </a:ext>
                    </a:extLst>
                  </p:cNvPr>
                  <p:cNvSpPr txBox="1">
                    <a:spLocks noChangeArrowheads="1"/>
                  </p:cNvSpPr>
                  <p:nvPr/>
                </p:nvSpPr>
                <p:spPr bwMode="auto">
                  <a:xfrm>
                    <a:off x="4848" y="3959"/>
                    <a:ext cx="497" cy="1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000"/>
                      <a:t>Soluble Ig</a:t>
                    </a:r>
                    <a:endParaRPr lang="fr-FR" sz="1000"/>
                  </a:p>
                </p:txBody>
              </p:sp>
              <p:grpSp>
                <p:nvGrpSpPr>
                  <p:cNvPr id="59" name="Group 14">
                    <a:extLst>
                      <a:ext uri="{FF2B5EF4-FFF2-40B4-BE49-F238E27FC236}">
                        <a16:creationId xmlns:a16="http://schemas.microsoft.com/office/drawing/2014/main" id="{23FC984D-E5BD-410F-9E05-B5A22543AA2E}"/>
                      </a:ext>
                    </a:extLst>
                  </p:cNvPr>
                  <p:cNvGrpSpPr>
                    <a:grpSpLocks/>
                  </p:cNvGrpSpPr>
                  <p:nvPr/>
                </p:nvGrpSpPr>
                <p:grpSpPr bwMode="auto">
                  <a:xfrm>
                    <a:off x="2796" y="1673"/>
                    <a:ext cx="1486" cy="925"/>
                    <a:chOff x="2796" y="1673"/>
                    <a:chExt cx="1486" cy="925"/>
                  </a:xfrm>
                </p:grpSpPr>
                <p:sp>
                  <p:nvSpPr>
                    <p:cNvPr id="74" name="AutoShape 15">
                      <a:extLst>
                        <a:ext uri="{FF2B5EF4-FFF2-40B4-BE49-F238E27FC236}">
                          <a16:creationId xmlns:a16="http://schemas.microsoft.com/office/drawing/2014/main" id="{D268827B-4BA8-4148-8E9D-AE265D051283}"/>
                        </a:ext>
                      </a:extLst>
                    </p:cNvPr>
                    <p:cNvSpPr>
                      <a:spLocks/>
                    </p:cNvSpPr>
                    <p:nvPr/>
                  </p:nvSpPr>
                  <p:spPr bwMode="auto">
                    <a:xfrm>
                      <a:off x="3210" y="2094"/>
                      <a:ext cx="56" cy="492"/>
                    </a:xfrm>
                    <a:prstGeom prst="rightBrace">
                      <a:avLst>
                        <a:gd name="adj1" fmla="val 73214"/>
                        <a:gd name="adj2" fmla="val 50000"/>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pPr eaLnBrk="1" hangingPunct="1"/>
                      <a:endParaRPr lang="en-US"/>
                    </a:p>
                  </p:txBody>
                </p:sp>
                <p:sp>
                  <p:nvSpPr>
                    <p:cNvPr id="75" name="Line 16">
                      <a:extLst>
                        <a:ext uri="{FF2B5EF4-FFF2-40B4-BE49-F238E27FC236}">
                          <a16:creationId xmlns:a16="http://schemas.microsoft.com/office/drawing/2014/main" id="{FFA25E18-20BC-4D0B-9504-24FF77FAFB17}"/>
                        </a:ext>
                      </a:extLst>
                    </p:cNvPr>
                    <p:cNvSpPr>
                      <a:spLocks noChangeShapeType="1"/>
                    </p:cNvSpPr>
                    <p:nvPr/>
                  </p:nvSpPr>
                  <p:spPr bwMode="auto">
                    <a:xfrm flipH="1">
                      <a:off x="2796" y="2598"/>
                      <a:ext cx="402" cy="0"/>
                    </a:xfrm>
                    <a:prstGeom prst="line">
                      <a:avLst/>
                    </a:prstGeom>
                    <a:noFill/>
                    <a:ln w="9525">
                      <a:solidFill>
                        <a:schemeClr val="tx1"/>
                      </a:solidFill>
                      <a:prstDash val="dash"/>
                      <a:round/>
                      <a:headEnd/>
                      <a:tailEnd/>
                    </a:ln>
                    <a:extLst>
                      <a:ext uri="{909E8E84-426E-40dd-AFC4-6F175D3DCCD1}">
                        <a14:hiddenFill xmlns="" xmlns:a14="http://schemas.microsoft.com/office/drawing/2010/main">
                          <a:noFill/>
                        </a14:hiddenFill>
                      </a:ext>
                    </a:extLst>
                  </p:spPr>
                  <p:txBody>
                    <a:bodyPr/>
                    <a:lstStyle/>
                    <a:p>
                      <a:endParaRPr lang="en-US"/>
                    </a:p>
                  </p:txBody>
                </p:sp>
                <p:sp>
                  <p:nvSpPr>
                    <p:cNvPr id="76" name="Text Box 17">
                      <a:extLst>
                        <a:ext uri="{FF2B5EF4-FFF2-40B4-BE49-F238E27FC236}">
                          <a16:creationId xmlns:a16="http://schemas.microsoft.com/office/drawing/2014/main" id="{F2F23D10-084C-462A-AAF9-AC963214F740}"/>
                        </a:ext>
                      </a:extLst>
                    </p:cNvPr>
                    <p:cNvSpPr txBox="1">
                      <a:spLocks noChangeArrowheads="1"/>
                    </p:cNvSpPr>
                    <p:nvPr/>
                  </p:nvSpPr>
                  <p:spPr bwMode="auto">
                    <a:xfrm>
                      <a:off x="3277" y="2247"/>
                      <a:ext cx="758"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200" b="0"/>
                        <a:t>Variable region</a:t>
                      </a:r>
                      <a:endParaRPr lang="fr-FR" sz="1200" b="0"/>
                    </a:p>
                  </p:txBody>
                </p:sp>
                <p:grpSp>
                  <p:nvGrpSpPr>
                    <p:cNvPr id="77" name="Group 18">
                      <a:extLst>
                        <a:ext uri="{FF2B5EF4-FFF2-40B4-BE49-F238E27FC236}">
                          <a16:creationId xmlns:a16="http://schemas.microsoft.com/office/drawing/2014/main" id="{1522543D-9316-4941-A4E0-4662D2E9CBCB}"/>
                        </a:ext>
                      </a:extLst>
                    </p:cNvPr>
                    <p:cNvGrpSpPr>
                      <a:grpSpLocks/>
                    </p:cNvGrpSpPr>
                    <p:nvPr/>
                  </p:nvGrpSpPr>
                  <p:grpSpPr bwMode="auto">
                    <a:xfrm>
                      <a:off x="3006" y="1673"/>
                      <a:ext cx="1276" cy="443"/>
                      <a:chOff x="3042" y="1673"/>
                      <a:chExt cx="1276" cy="443"/>
                    </a:xfrm>
                  </p:grpSpPr>
                  <p:sp>
                    <p:nvSpPr>
                      <p:cNvPr id="78" name="Text Box 19">
                        <a:extLst>
                          <a:ext uri="{FF2B5EF4-FFF2-40B4-BE49-F238E27FC236}">
                            <a16:creationId xmlns:a16="http://schemas.microsoft.com/office/drawing/2014/main" id="{B94248FF-E946-44FF-8845-52CAB92AB6AE}"/>
                          </a:ext>
                        </a:extLst>
                      </p:cNvPr>
                      <p:cNvSpPr txBox="1">
                        <a:spLocks noChangeArrowheads="1"/>
                      </p:cNvSpPr>
                      <p:nvPr/>
                    </p:nvSpPr>
                    <p:spPr bwMode="auto">
                      <a:xfrm>
                        <a:off x="3178" y="1673"/>
                        <a:ext cx="1003"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200" b="0"/>
                          <a:t>Antigen-binding sites</a:t>
                        </a:r>
                        <a:endParaRPr lang="fr-FR" sz="1200" b="0"/>
                      </a:p>
                    </p:txBody>
                  </p:sp>
                  <p:grpSp>
                    <p:nvGrpSpPr>
                      <p:cNvPr id="79" name="Group 20">
                        <a:extLst>
                          <a:ext uri="{FF2B5EF4-FFF2-40B4-BE49-F238E27FC236}">
                            <a16:creationId xmlns:a16="http://schemas.microsoft.com/office/drawing/2014/main" id="{67451ED3-4376-4A9B-8BB0-5AEEA7933598}"/>
                          </a:ext>
                        </a:extLst>
                      </p:cNvPr>
                      <p:cNvGrpSpPr>
                        <a:grpSpLocks/>
                      </p:cNvGrpSpPr>
                      <p:nvPr/>
                    </p:nvGrpSpPr>
                    <p:grpSpPr bwMode="auto">
                      <a:xfrm>
                        <a:off x="3042" y="1764"/>
                        <a:ext cx="180" cy="348"/>
                        <a:chOff x="3042" y="1764"/>
                        <a:chExt cx="180" cy="348"/>
                      </a:xfrm>
                    </p:grpSpPr>
                    <p:sp>
                      <p:nvSpPr>
                        <p:cNvPr id="83" name="Line 21">
                          <a:extLst>
                            <a:ext uri="{FF2B5EF4-FFF2-40B4-BE49-F238E27FC236}">
                              <a16:creationId xmlns:a16="http://schemas.microsoft.com/office/drawing/2014/main" id="{4078F9CA-BCFE-4D93-8EDC-5E5A939D9CC6}"/>
                            </a:ext>
                          </a:extLst>
                        </p:cNvPr>
                        <p:cNvSpPr>
                          <a:spLocks noChangeShapeType="1"/>
                        </p:cNvSpPr>
                        <p:nvPr/>
                      </p:nvSpPr>
                      <p:spPr bwMode="auto">
                        <a:xfrm flipV="1">
                          <a:off x="3042" y="1770"/>
                          <a:ext cx="0" cy="342"/>
                        </a:xfrm>
                        <a:prstGeom prst="line">
                          <a:avLst/>
                        </a:prstGeom>
                        <a:noFill/>
                        <a:ln w="9525">
                          <a:solidFill>
                            <a:schemeClr val="tx1"/>
                          </a:solidFill>
                          <a:round/>
                          <a:headEnd type="triangle" w="med" len="med"/>
                          <a:tailEnd/>
                        </a:ln>
                        <a:extLst>
                          <a:ext uri="{909E8E84-426E-40dd-AFC4-6F175D3DCCD1}">
                            <a14:hiddenFill xmlns="" xmlns:a14="http://schemas.microsoft.com/office/drawing/2010/main">
                              <a:noFill/>
                            </a14:hiddenFill>
                          </a:ext>
                        </a:extLst>
                      </p:spPr>
                      <p:txBody>
                        <a:bodyPr/>
                        <a:lstStyle/>
                        <a:p>
                          <a:endParaRPr lang="en-US"/>
                        </a:p>
                      </p:txBody>
                    </p:sp>
                    <p:sp>
                      <p:nvSpPr>
                        <p:cNvPr id="84" name="Line 22">
                          <a:extLst>
                            <a:ext uri="{FF2B5EF4-FFF2-40B4-BE49-F238E27FC236}">
                              <a16:creationId xmlns:a16="http://schemas.microsoft.com/office/drawing/2014/main" id="{914D1BE9-D8F9-4EEE-AC7A-C8A74DE33250}"/>
                            </a:ext>
                          </a:extLst>
                        </p:cNvPr>
                        <p:cNvSpPr>
                          <a:spLocks noChangeShapeType="1"/>
                        </p:cNvSpPr>
                        <p:nvPr/>
                      </p:nvSpPr>
                      <p:spPr bwMode="auto">
                        <a:xfrm>
                          <a:off x="3042" y="1764"/>
                          <a:ext cx="180"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a:p>
                      </p:txBody>
                    </p:sp>
                  </p:grpSp>
                  <p:grpSp>
                    <p:nvGrpSpPr>
                      <p:cNvPr id="80" name="Group 23">
                        <a:extLst>
                          <a:ext uri="{FF2B5EF4-FFF2-40B4-BE49-F238E27FC236}">
                            <a16:creationId xmlns:a16="http://schemas.microsoft.com/office/drawing/2014/main" id="{2262CC05-32DE-4B23-9A40-E5D98CCDB8A4}"/>
                          </a:ext>
                        </a:extLst>
                      </p:cNvPr>
                      <p:cNvGrpSpPr>
                        <a:grpSpLocks/>
                      </p:cNvGrpSpPr>
                      <p:nvPr/>
                    </p:nvGrpSpPr>
                    <p:grpSpPr bwMode="auto">
                      <a:xfrm flipH="1">
                        <a:off x="4138" y="1768"/>
                        <a:ext cx="180" cy="348"/>
                        <a:chOff x="3042" y="1764"/>
                        <a:chExt cx="180" cy="348"/>
                      </a:xfrm>
                    </p:grpSpPr>
                    <p:sp>
                      <p:nvSpPr>
                        <p:cNvPr id="81" name="Line 24">
                          <a:extLst>
                            <a:ext uri="{FF2B5EF4-FFF2-40B4-BE49-F238E27FC236}">
                              <a16:creationId xmlns:a16="http://schemas.microsoft.com/office/drawing/2014/main" id="{E5F0DD19-BDA9-4A2F-946D-8C3F35A47327}"/>
                            </a:ext>
                          </a:extLst>
                        </p:cNvPr>
                        <p:cNvSpPr>
                          <a:spLocks noChangeShapeType="1"/>
                        </p:cNvSpPr>
                        <p:nvPr/>
                      </p:nvSpPr>
                      <p:spPr bwMode="auto">
                        <a:xfrm flipV="1">
                          <a:off x="3042" y="1770"/>
                          <a:ext cx="0" cy="342"/>
                        </a:xfrm>
                        <a:prstGeom prst="line">
                          <a:avLst/>
                        </a:prstGeom>
                        <a:noFill/>
                        <a:ln w="9525">
                          <a:solidFill>
                            <a:schemeClr val="tx1"/>
                          </a:solidFill>
                          <a:round/>
                          <a:headEnd type="triangle" w="med" len="med"/>
                          <a:tailEnd/>
                        </a:ln>
                        <a:extLst>
                          <a:ext uri="{909E8E84-426E-40dd-AFC4-6F175D3DCCD1}">
                            <a14:hiddenFill xmlns="" xmlns:a14="http://schemas.microsoft.com/office/drawing/2010/main">
                              <a:noFill/>
                            </a14:hiddenFill>
                          </a:ext>
                        </a:extLst>
                      </p:spPr>
                      <p:txBody>
                        <a:bodyPr/>
                        <a:lstStyle/>
                        <a:p>
                          <a:endParaRPr lang="en-US"/>
                        </a:p>
                      </p:txBody>
                    </p:sp>
                    <p:sp>
                      <p:nvSpPr>
                        <p:cNvPr id="82" name="Line 25">
                          <a:extLst>
                            <a:ext uri="{FF2B5EF4-FFF2-40B4-BE49-F238E27FC236}">
                              <a16:creationId xmlns:a16="http://schemas.microsoft.com/office/drawing/2014/main" id="{7BF0DDF7-ECF8-4EFF-8A1D-FC6E20649EEF}"/>
                            </a:ext>
                          </a:extLst>
                        </p:cNvPr>
                        <p:cNvSpPr>
                          <a:spLocks noChangeShapeType="1"/>
                        </p:cNvSpPr>
                        <p:nvPr/>
                      </p:nvSpPr>
                      <p:spPr bwMode="auto">
                        <a:xfrm>
                          <a:off x="3042" y="1764"/>
                          <a:ext cx="180" cy="0"/>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a:p>
                      </p:txBody>
                    </p:sp>
                  </p:grpSp>
                </p:grpSp>
              </p:grpSp>
              <p:grpSp>
                <p:nvGrpSpPr>
                  <p:cNvPr id="60" name="Group 26">
                    <a:extLst>
                      <a:ext uri="{FF2B5EF4-FFF2-40B4-BE49-F238E27FC236}">
                        <a16:creationId xmlns:a16="http://schemas.microsoft.com/office/drawing/2014/main" id="{30691543-539A-437F-8A44-62DBA769EE97}"/>
                      </a:ext>
                    </a:extLst>
                  </p:cNvPr>
                  <p:cNvGrpSpPr>
                    <a:grpSpLocks/>
                  </p:cNvGrpSpPr>
                  <p:nvPr/>
                </p:nvGrpSpPr>
                <p:grpSpPr bwMode="auto">
                  <a:xfrm>
                    <a:off x="3214" y="2620"/>
                    <a:ext cx="3329" cy="1200"/>
                    <a:chOff x="3214" y="2620"/>
                    <a:chExt cx="3329" cy="1200"/>
                  </a:xfrm>
                </p:grpSpPr>
                <p:sp>
                  <p:nvSpPr>
                    <p:cNvPr id="69" name="AutoShape 27">
                      <a:extLst>
                        <a:ext uri="{FF2B5EF4-FFF2-40B4-BE49-F238E27FC236}">
                          <a16:creationId xmlns:a16="http://schemas.microsoft.com/office/drawing/2014/main" id="{831942DF-7B35-43D2-BE17-A8C6F59DA2E7}"/>
                        </a:ext>
                      </a:extLst>
                    </p:cNvPr>
                    <p:cNvSpPr>
                      <a:spLocks/>
                    </p:cNvSpPr>
                    <p:nvPr/>
                  </p:nvSpPr>
                  <p:spPr bwMode="auto">
                    <a:xfrm>
                      <a:off x="3214" y="2620"/>
                      <a:ext cx="56" cy="1200"/>
                    </a:xfrm>
                    <a:prstGeom prst="rightBrace">
                      <a:avLst>
                        <a:gd name="adj1" fmla="val 178571"/>
                        <a:gd name="adj2" fmla="val 50000"/>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pPr eaLnBrk="1" hangingPunct="1"/>
                      <a:endParaRPr lang="en-US"/>
                    </a:p>
                  </p:txBody>
                </p:sp>
                <p:sp>
                  <p:nvSpPr>
                    <p:cNvPr id="70" name="Text Box 28">
                      <a:extLst>
                        <a:ext uri="{FF2B5EF4-FFF2-40B4-BE49-F238E27FC236}">
                          <a16:creationId xmlns:a16="http://schemas.microsoft.com/office/drawing/2014/main" id="{05790B80-0CAE-4468-9DBF-5D2DE4FC1A89}"/>
                        </a:ext>
                      </a:extLst>
                    </p:cNvPr>
                    <p:cNvSpPr txBox="1">
                      <a:spLocks noChangeArrowheads="1"/>
                    </p:cNvSpPr>
                    <p:nvPr/>
                  </p:nvSpPr>
                  <p:spPr bwMode="auto">
                    <a:xfrm>
                      <a:off x="3300" y="3139"/>
                      <a:ext cx="791"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200" b="0"/>
                        <a:t>Constant region</a:t>
                      </a:r>
                      <a:endParaRPr lang="fr-FR" sz="1200" b="0"/>
                    </a:p>
                  </p:txBody>
                </p:sp>
                <p:grpSp>
                  <p:nvGrpSpPr>
                    <p:cNvPr id="71" name="Group 29">
                      <a:extLst>
                        <a:ext uri="{FF2B5EF4-FFF2-40B4-BE49-F238E27FC236}">
                          <a16:creationId xmlns:a16="http://schemas.microsoft.com/office/drawing/2014/main" id="{9967C2F2-41C0-4EE4-8B67-4CA7129A6714}"/>
                        </a:ext>
                      </a:extLst>
                    </p:cNvPr>
                    <p:cNvGrpSpPr>
                      <a:grpSpLocks/>
                    </p:cNvGrpSpPr>
                    <p:nvPr/>
                  </p:nvGrpSpPr>
                  <p:grpSpPr bwMode="auto">
                    <a:xfrm>
                      <a:off x="5256" y="2979"/>
                      <a:ext cx="1287" cy="403"/>
                      <a:chOff x="5292" y="2979"/>
                      <a:chExt cx="1287" cy="403"/>
                    </a:xfrm>
                  </p:grpSpPr>
                  <p:sp>
                    <p:nvSpPr>
                      <p:cNvPr id="72" name="Text Box 30">
                        <a:extLst>
                          <a:ext uri="{FF2B5EF4-FFF2-40B4-BE49-F238E27FC236}">
                            <a16:creationId xmlns:a16="http://schemas.microsoft.com/office/drawing/2014/main" id="{7827F4C7-9D0D-47D6-84EA-4619960E7AE1}"/>
                          </a:ext>
                        </a:extLst>
                      </p:cNvPr>
                      <p:cNvSpPr txBox="1">
                        <a:spLocks noChangeArrowheads="1"/>
                      </p:cNvSpPr>
                      <p:nvPr/>
                    </p:nvSpPr>
                    <p:spPr bwMode="auto">
                      <a:xfrm>
                        <a:off x="5354" y="2979"/>
                        <a:ext cx="1225" cy="40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200" b="0"/>
                          <a:t>Binding sites for:</a:t>
                        </a:r>
                      </a:p>
                      <a:p>
                        <a:pPr eaLnBrk="1" hangingPunct="1">
                          <a:buFontTx/>
                          <a:buChar char="•"/>
                        </a:pPr>
                        <a:r>
                          <a:rPr lang="fr-CH" sz="1200" b="0"/>
                          <a:t> complement component</a:t>
                        </a:r>
                      </a:p>
                      <a:p>
                        <a:pPr eaLnBrk="1" hangingPunct="1">
                          <a:buFontTx/>
                          <a:buChar char="•"/>
                        </a:pPr>
                        <a:r>
                          <a:rPr lang="fr-CH" sz="1200" b="0"/>
                          <a:t> receptors on phagocytes</a:t>
                        </a:r>
                        <a:endParaRPr lang="fr-FR" sz="1200" b="0"/>
                      </a:p>
                    </p:txBody>
                  </p:sp>
                  <p:sp>
                    <p:nvSpPr>
                      <p:cNvPr id="73" name="AutoShape 31">
                        <a:extLst>
                          <a:ext uri="{FF2B5EF4-FFF2-40B4-BE49-F238E27FC236}">
                            <a16:creationId xmlns:a16="http://schemas.microsoft.com/office/drawing/2014/main" id="{785AB08D-7D26-4658-9C95-9FB9CE63CB33}"/>
                          </a:ext>
                        </a:extLst>
                      </p:cNvPr>
                      <p:cNvSpPr>
                        <a:spLocks/>
                      </p:cNvSpPr>
                      <p:nvPr/>
                    </p:nvSpPr>
                    <p:spPr bwMode="auto">
                      <a:xfrm>
                        <a:off x="5292" y="3078"/>
                        <a:ext cx="56" cy="228"/>
                      </a:xfrm>
                      <a:prstGeom prst="rightBracket">
                        <a:avLst>
                          <a:gd name="adj" fmla="val 33929"/>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pPr eaLnBrk="1" hangingPunct="1"/>
                        <a:endParaRPr lang="en-US"/>
                      </a:p>
                    </p:txBody>
                  </p:sp>
                </p:grpSp>
              </p:grpSp>
              <p:grpSp>
                <p:nvGrpSpPr>
                  <p:cNvPr id="61" name="Group 33">
                    <a:extLst>
                      <a:ext uri="{FF2B5EF4-FFF2-40B4-BE49-F238E27FC236}">
                        <a16:creationId xmlns:a16="http://schemas.microsoft.com/office/drawing/2014/main" id="{43F70891-6A83-407A-963B-C26CA04162E8}"/>
                      </a:ext>
                    </a:extLst>
                  </p:cNvPr>
                  <p:cNvGrpSpPr>
                    <a:grpSpLocks/>
                  </p:cNvGrpSpPr>
                  <p:nvPr/>
                </p:nvGrpSpPr>
                <p:grpSpPr bwMode="auto">
                  <a:xfrm>
                    <a:off x="967" y="2079"/>
                    <a:ext cx="1276" cy="1876"/>
                    <a:chOff x="967" y="2079"/>
                    <a:chExt cx="1276" cy="1876"/>
                  </a:xfrm>
                </p:grpSpPr>
                <p:grpSp>
                  <p:nvGrpSpPr>
                    <p:cNvPr id="63" name="Group 34">
                      <a:extLst>
                        <a:ext uri="{FF2B5EF4-FFF2-40B4-BE49-F238E27FC236}">
                          <a16:creationId xmlns:a16="http://schemas.microsoft.com/office/drawing/2014/main" id="{1C6A64F8-0B84-475E-80C5-541E97F51944}"/>
                        </a:ext>
                      </a:extLst>
                    </p:cNvPr>
                    <p:cNvGrpSpPr>
                      <a:grpSpLocks/>
                    </p:cNvGrpSpPr>
                    <p:nvPr/>
                  </p:nvGrpSpPr>
                  <p:grpSpPr bwMode="auto">
                    <a:xfrm>
                      <a:off x="967" y="2079"/>
                      <a:ext cx="1276" cy="603"/>
                      <a:chOff x="967" y="2079"/>
                      <a:chExt cx="1276" cy="603"/>
                    </a:xfrm>
                  </p:grpSpPr>
                  <p:sp>
                    <p:nvSpPr>
                      <p:cNvPr id="67" name="Text Box 35">
                        <a:extLst>
                          <a:ext uri="{FF2B5EF4-FFF2-40B4-BE49-F238E27FC236}">
                            <a16:creationId xmlns:a16="http://schemas.microsoft.com/office/drawing/2014/main" id="{FCFAC36C-5AE8-4025-8F52-76A591BF219A}"/>
                          </a:ext>
                        </a:extLst>
                      </p:cNvPr>
                      <p:cNvSpPr txBox="1">
                        <a:spLocks noChangeArrowheads="1"/>
                      </p:cNvSpPr>
                      <p:nvPr/>
                    </p:nvSpPr>
                    <p:spPr bwMode="auto">
                      <a:xfrm>
                        <a:off x="1601" y="2079"/>
                        <a:ext cx="642"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200" b="0"/>
                          <a:t>Heavy chain</a:t>
                        </a:r>
                        <a:endParaRPr lang="fr-FR" sz="1200" b="0"/>
                      </a:p>
                    </p:txBody>
                  </p:sp>
                  <p:sp>
                    <p:nvSpPr>
                      <p:cNvPr id="68" name="Text Box 36">
                        <a:extLst>
                          <a:ext uri="{FF2B5EF4-FFF2-40B4-BE49-F238E27FC236}">
                            <a16:creationId xmlns:a16="http://schemas.microsoft.com/office/drawing/2014/main" id="{66940F0B-BBF9-4F44-9F18-76DEF75112AD}"/>
                          </a:ext>
                        </a:extLst>
                      </p:cNvPr>
                      <p:cNvSpPr txBox="1">
                        <a:spLocks noChangeArrowheads="1"/>
                      </p:cNvSpPr>
                      <p:nvPr/>
                    </p:nvSpPr>
                    <p:spPr bwMode="auto">
                      <a:xfrm>
                        <a:off x="967" y="2509"/>
                        <a:ext cx="578"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200" b="0"/>
                          <a:t>Light chain</a:t>
                        </a:r>
                        <a:endParaRPr lang="fr-FR" sz="1200" b="0"/>
                      </a:p>
                    </p:txBody>
                  </p:sp>
                </p:grpSp>
                <p:grpSp>
                  <p:nvGrpSpPr>
                    <p:cNvPr id="64" name="Group 37">
                      <a:extLst>
                        <a:ext uri="{FF2B5EF4-FFF2-40B4-BE49-F238E27FC236}">
                          <a16:creationId xmlns:a16="http://schemas.microsoft.com/office/drawing/2014/main" id="{6EFD0D46-53A9-4EC8-9CD6-8CE34C13E6B0}"/>
                        </a:ext>
                      </a:extLst>
                    </p:cNvPr>
                    <p:cNvGrpSpPr>
                      <a:grpSpLocks/>
                    </p:cNvGrpSpPr>
                    <p:nvPr/>
                  </p:nvGrpSpPr>
                  <p:grpSpPr bwMode="auto">
                    <a:xfrm>
                      <a:off x="1222" y="3801"/>
                      <a:ext cx="890" cy="154"/>
                      <a:chOff x="1222" y="3801"/>
                      <a:chExt cx="890" cy="154"/>
                    </a:xfrm>
                  </p:grpSpPr>
                  <p:sp>
                    <p:nvSpPr>
                      <p:cNvPr id="65" name="Text Box 38">
                        <a:extLst>
                          <a:ext uri="{FF2B5EF4-FFF2-40B4-BE49-F238E27FC236}">
                            <a16:creationId xmlns:a16="http://schemas.microsoft.com/office/drawing/2014/main" id="{4A1F1802-E313-4CD0-BA18-3C5046D3BBDD}"/>
                          </a:ext>
                        </a:extLst>
                      </p:cNvPr>
                      <p:cNvSpPr txBox="1">
                        <a:spLocks noChangeArrowheads="1"/>
                      </p:cNvSpPr>
                      <p:nvPr/>
                    </p:nvSpPr>
                    <p:spPr bwMode="auto">
                      <a:xfrm>
                        <a:off x="1222" y="3801"/>
                        <a:ext cx="762" cy="15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000" b="0"/>
                          <a:t>Membrane anchor</a:t>
                        </a:r>
                        <a:endParaRPr lang="fr-FR" sz="1000" b="0"/>
                      </a:p>
                    </p:txBody>
                  </p:sp>
                  <p:sp>
                    <p:nvSpPr>
                      <p:cNvPr id="66" name="Line 39">
                        <a:extLst>
                          <a:ext uri="{FF2B5EF4-FFF2-40B4-BE49-F238E27FC236}">
                            <a16:creationId xmlns:a16="http://schemas.microsoft.com/office/drawing/2014/main" id="{8AC73348-6B67-44F5-B8EE-6BFAB026BD45}"/>
                          </a:ext>
                        </a:extLst>
                      </p:cNvPr>
                      <p:cNvSpPr>
                        <a:spLocks noChangeShapeType="1"/>
                      </p:cNvSpPr>
                      <p:nvPr/>
                    </p:nvSpPr>
                    <p:spPr bwMode="auto">
                      <a:xfrm>
                        <a:off x="1950" y="3894"/>
                        <a:ext cx="162" cy="0"/>
                      </a:xfrm>
                      <a:prstGeom prst="line">
                        <a:avLst/>
                      </a:prstGeom>
                      <a:noFill/>
                      <a:ln w="9525">
                        <a:solidFill>
                          <a:schemeClr val="tx1"/>
                        </a:solidFill>
                        <a:round/>
                        <a:headEnd/>
                        <a:tailEnd type="triangle" w="med" len="med"/>
                      </a:ln>
                      <a:extLst>
                        <a:ext uri="{909E8E84-426E-40dd-AFC4-6F175D3DCCD1}">
                          <a14:hiddenFill xmlns="" xmlns:a14="http://schemas.microsoft.com/office/drawing/2010/main">
                            <a:noFill/>
                          </a14:hiddenFill>
                        </a:ext>
                      </a:extLst>
                    </p:spPr>
                    <p:txBody>
                      <a:bodyPr/>
                      <a:lstStyle/>
                      <a:p>
                        <a:endParaRPr lang="en-US"/>
                      </a:p>
                    </p:txBody>
                  </p:sp>
                </p:grpSp>
              </p:grpSp>
              <p:sp>
                <p:nvSpPr>
                  <p:cNvPr id="62" name="Text Box 41">
                    <a:extLst>
                      <a:ext uri="{FF2B5EF4-FFF2-40B4-BE49-F238E27FC236}">
                        <a16:creationId xmlns:a16="http://schemas.microsoft.com/office/drawing/2014/main" id="{E4957F38-02F6-4D19-AFD9-AD9A77DB9F93}"/>
                      </a:ext>
                    </a:extLst>
                  </p:cNvPr>
                  <p:cNvSpPr txBox="1">
                    <a:spLocks noChangeArrowheads="1"/>
                  </p:cNvSpPr>
                  <p:nvPr/>
                </p:nvSpPr>
                <p:spPr bwMode="auto">
                  <a:xfrm>
                    <a:off x="1629" y="4156"/>
                    <a:ext cx="1014" cy="17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en-US" sz="1200"/>
                      <a:t>Signal transduction</a:t>
                    </a:r>
                  </a:p>
                </p:txBody>
              </p:sp>
            </p:grpSp>
          </p:grpSp>
        </p:grpSp>
        <p:grpSp>
          <p:nvGrpSpPr>
            <p:cNvPr id="47" name="Group 5">
              <a:extLst>
                <a:ext uri="{FF2B5EF4-FFF2-40B4-BE49-F238E27FC236}">
                  <a16:creationId xmlns:a16="http://schemas.microsoft.com/office/drawing/2014/main" id="{2AF048B1-592A-4505-9818-89418C3D4FBF}"/>
                </a:ext>
              </a:extLst>
            </p:cNvPr>
            <p:cNvGrpSpPr>
              <a:grpSpLocks/>
            </p:cNvGrpSpPr>
            <p:nvPr/>
          </p:nvGrpSpPr>
          <p:grpSpPr bwMode="auto">
            <a:xfrm>
              <a:off x="1879" y="3702"/>
              <a:ext cx="125" cy="48"/>
              <a:chOff x="2148" y="3880"/>
              <a:chExt cx="124" cy="48"/>
            </a:xfrm>
          </p:grpSpPr>
          <p:sp>
            <p:nvSpPr>
              <p:cNvPr id="48" name="Line 6">
                <a:extLst>
                  <a:ext uri="{FF2B5EF4-FFF2-40B4-BE49-F238E27FC236}">
                    <a16:creationId xmlns:a16="http://schemas.microsoft.com/office/drawing/2014/main" id="{526D88F4-06B3-4388-82BB-547866CE133A}"/>
                  </a:ext>
                </a:extLst>
              </p:cNvPr>
              <p:cNvSpPr>
                <a:spLocks noChangeShapeType="1"/>
              </p:cNvSpPr>
              <p:nvPr/>
            </p:nvSpPr>
            <p:spPr bwMode="auto">
              <a:xfrm>
                <a:off x="2148" y="3880"/>
                <a:ext cx="0" cy="48"/>
              </a:xfrm>
              <a:prstGeom prst="line">
                <a:avLst/>
              </a:prstGeom>
              <a:noFill/>
              <a:ln w="19050">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a:p>
            </p:txBody>
          </p:sp>
          <p:sp>
            <p:nvSpPr>
              <p:cNvPr id="49" name="Line 7">
                <a:extLst>
                  <a:ext uri="{FF2B5EF4-FFF2-40B4-BE49-F238E27FC236}">
                    <a16:creationId xmlns:a16="http://schemas.microsoft.com/office/drawing/2014/main" id="{931392EF-B6D6-4B5F-B7A3-59CE98F28439}"/>
                  </a:ext>
                </a:extLst>
              </p:cNvPr>
              <p:cNvSpPr>
                <a:spLocks noChangeShapeType="1"/>
              </p:cNvSpPr>
              <p:nvPr/>
            </p:nvSpPr>
            <p:spPr bwMode="auto">
              <a:xfrm>
                <a:off x="2272" y="3880"/>
                <a:ext cx="0" cy="48"/>
              </a:xfrm>
              <a:prstGeom prst="line">
                <a:avLst/>
              </a:prstGeom>
              <a:noFill/>
              <a:ln w="19050">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a:p>
            </p:txBody>
          </p:sp>
        </p:grpSp>
      </p:grpSp>
    </p:spTree>
    <p:extLst>
      <p:ext uri="{BB962C8B-B14F-4D97-AF65-F5344CB8AC3E}">
        <p14:creationId xmlns:p14="http://schemas.microsoft.com/office/powerpoint/2010/main" val="34483672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 name="Rectangle 57">
            <a:extLst>
              <a:ext uri="{FF2B5EF4-FFF2-40B4-BE49-F238E27FC236}">
                <a16:creationId xmlns:a16="http://schemas.microsoft.com/office/drawing/2014/main" id="{E2D8E2BD-A100-43D0-9986-39B4A33E81DF}"/>
              </a:ext>
            </a:extLst>
          </p:cNvPr>
          <p:cNvSpPr/>
          <p:nvPr/>
        </p:nvSpPr>
        <p:spPr>
          <a:xfrm>
            <a:off x="1881" y="2661852"/>
            <a:ext cx="9144000" cy="1982690"/>
          </a:xfrm>
          <a:prstGeom prst="rect">
            <a:avLst/>
          </a:prstGeom>
          <a:solidFill>
            <a:srgbClr val="FFFA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Rectangle 56">
            <a:extLst>
              <a:ext uri="{FF2B5EF4-FFF2-40B4-BE49-F238E27FC236}">
                <a16:creationId xmlns:a16="http://schemas.microsoft.com/office/drawing/2014/main" id="{16387C23-3DD6-4F87-9887-33E00F6AF244}"/>
              </a:ext>
            </a:extLst>
          </p:cNvPr>
          <p:cNvSpPr/>
          <p:nvPr/>
        </p:nvSpPr>
        <p:spPr>
          <a:xfrm>
            <a:off x="0" y="4585531"/>
            <a:ext cx="9144000" cy="2272469"/>
          </a:xfrm>
          <a:prstGeom prst="rect">
            <a:avLst/>
          </a:prstGeom>
          <a:solidFill>
            <a:srgbClr val="F2F7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28" descr="Ig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29932" y="2943246"/>
            <a:ext cx="1475982" cy="12726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 name="Text Box 6"/>
          <p:cNvSpPr txBox="1">
            <a:spLocks noChangeArrowheads="1"/>
          </p:cNvSpPr>
          <p:nvPr/>
        </p:nvSpPr>
        <p:spPr bwMode="auto">
          <a:xfrm>
            <a:off x="-20979" y="3489271"/>
            <a:ext cx="1395654" cy="646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algn="ctr" eaLnBrk="1" hangingPunct="1"/>
            <a:r>
              <a:rPr lang="fr-CH" sz="1800" dirty="0">
                <a:latin typeface="+mj-lt"/>
              </a:rPr>
              <a:t>Membrane-bound Ig</a:t>
            </a:r>
            <a:endParaRPr lang="fr-FR" sz="1800" dirty="0">
              <a:latin typeface="+mj-lt"/>
            </a:endParaRPr>
          </a:p>
        </p:txBody>
      </p:sp>
      <p:grpSp>
        <p:nvGrpSpPr>
          <p:cNvPr id="11" name="Group 11"/>
          <p:cNvGrpSpPr>
            <a:grpSpLocks/>
          </p:cNvGrpSpPr>
          <p:nvPr/>
        </p:nvGrpSpPr>
        <p:grpSpPr bwMode="auto">
          <a:xfrm>
            <a:off x="3070491" y="4184232"/>
            <a:ext cx="152977" cy="69273"/>
            <a:chOff x="2569" y="4072"/>
            <a:chExt cx="106" cy="48"/>
          </a:xfrm>
        </p:grpSpPr>
        <p:sp>
          <p:nvSpPr>
            <p:cNvPr id="34" name="Line 12"/>
            <p:cNvSpPr>
              <a:spLocks noChangeShapeType="1"/>
            </p:cNvSpPr>
            <p:nvPr/>
          </p:nvSpPr>
          <p:spPr bwMode="auto">
            <a:xfrm>
              <a:off x="2569" y="4072"/>
              <a:ext cx="0" cy="48"/>
            </a:xfrm>
            <a:prstGeom prst="line">
              <a:avLst/>
            </a:prstGeom>
            <a:noFill/>
            <a:ln w="1905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35" name="Line 13"/>
            <p:cNvSpPr>
              <a:spLocks noChangeShapeType="1"/>
            </p:cNvSpPr>
            <p:nvPr/>
          </p:nvSpPr>
          <p:spPr bwMode="auto">
            <a:xfrm>
              <a:off x="2675" y="4072"/>
              <a:ext cx="0" cy="48"/>
            </a:xfrm>
            <a:prstGeom prst="line">
              <a:avLst/>
            </a:prstGeom>
            <a:noFill/>
            <a:ln w="1905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grpSp>
      <p:grpSp>
        <p:nvGrpSpPr>
          <p:cNvPr id="12" name="Group 14"/>
          <p:cNvGrpSpPr>
            <a:grpSpLocks/>
          </p:cNvGrpSpPr>
          <p:nvPr/>
        </p:nvGrpSpPr>
        <p:grpSpPr bwMode="auto">
          <a:xfrm>
            <a:off x="1507710" y="4181057"/>
            <a:ext cx="152977" cy="69273"/>
            <a:chOff x="2544" y="4072"/>
            <a:chExt cx="106" cy="48"/>
          </a:xfrm>
        </p:grpSpPr>
        <p:sp>
          <p:nvSpPr>
            <p:cNvPr id="32" name="Line 15"/>
            <p:cNvSpPr>
              <a:spLocks noChangeShapeType="1"/>
            </p:cNvSpPr>
            <p:nvPr/>
          </p:nvSpPr>
          <p:spPr bwMode="auto">
            <a:xfrm>
              <a:off x="2544" y="4072"/>
              <a:ext cx="0" cy="48"/>
            </a:xfrm>
            <a:prstGeom prst="line">
              <a:avLst/>
            </a:prstGeom>
            <a:noFill/>
            <a:ln w="1905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33" name="Line 16"/>
            <p:cNvSpPr>
              <a:spLocks noChangeShapeType="1"/>
            </p:cNvSpPr>
            <p:nvPr/>
          </p:nvSpPr>
          <p:spPr bwMode="auto">
            <a:xfrm>
              <a:off x="2650" y="4072"/>
              <a:ext cx="0" cy="48"/>
            </a:xfrm>
            <a:prstGeom prst="line">
              <a:avLst/>
            </a:prstGeom>
            <a:noFill/>
            <a:ln w="1905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grpSp>
      <p:grpSp>
        <p:nvGrpSpPr>
          <p:cNvPr id="13" name="Group 17"/>
          <p:cNvGrpSpPr>
            <a:grpSpLocks/>
          </p:cNvGrpSpPr>
          <p:nvPr/>
        </p:nvGrpSpPr>
        <p:grpSpPr bwMode="auto">
          <a:xfrm>
            <a:off x="4589053" y="4181057"/>
            <a:ext cx="152977" cy="69273"/>
            <a:chOff x="2519" y="4072"/>
            <a:chExt cx="106" cy="48"/>
          </a:xfrm>
        </p:grpSpPr>
        <p:sp>
          <p:nvSpPr>
            <p:cNvPr id="30" name="Line 18"/>
            <p:cNvSpPr>
              <a:spLocks noChangeShapeType="1"/>
            </p:cNvSpPr>
            <p:nvPr/>
          </p:nvSpPr>
          <p:spPr bwMode="auto">
            <a:xfrm>
              <a:off x="2519" y="4072"/>
              <a:ext cx="0" cy="48"/>
            </a:xfrm>
            <a:prstGeom prst="line">
              <a:avLst/>
            </a:prstGeom>
            <a:noFill/>
            <a:ln w="1905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31" name="Line 19"/>
            <p:cNvSpPr>
              <a:spLocks noChangeShapeType="1"/>
            </p:cNvSpPr>
            <p:nvPr/>
          </p:nvSpPr>
          <p:spPr bwMode="auto">
            <a:xfrm>
              <a:off x="2625" y="4072"/>
              <a:ext cx="0" cy="48"/>
            </a:xfrm>
            <a:prstGeom prst="line">
              <a:avLst/>
            </a:prstGeom>
            <a:noFill/>
            <a:ln w="1905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grpSp>
      <p:grpSp>
        <p:nvGrpSpPr>
          <p:cNvPr id="14" name="Group 20"/>
          <p:cNvGrpSpPr>
            <a:grpSpLocks/>
          </p:cNvGrpSpPr>
          <p:nvPr/>
        </p:nvGrpSpPr>
        <p:grpSpPr bwMode="auto">
          <a:xfrm>
            <a:off x="6098740" y="4190582"/>
            <a:ext cx="151535" cy="69273"/>
            <a:chOff x="2544" y="4072"/>
            <a:chExt cx="106" cy="48"/>
          </a:xfrm>
        </p:grpSpPr>
        <p:sp>
          <p:nvSpPr>
            <p:cNvPr id="28" name="Line 21"/>
            <p:cNvSpPr>
              <a:spLocks noChangeShapeType="1"/>
            </p:cNvSpPr>
            <p:nvPr/>
          </p:nvSpPr>
          <p:spPr bwMode="auto">
            <a:xfrm>
              <a:off x="2544" y="4072"/>
              <a:ext cx="0" cy="48"/>
            </a:xfrm>
            <a:prstGeom prst="line">
              <a:avLst/>
            </a:prstGeom>
            <a:noFill/>
            <a:ln w="1905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9" name="Line 22"/>
            <p:cNvSpPr>
              <a:spLocks noChangeShapeType="1"/>
            </p:cNvSpPr>
            <p:nvPr/>
          </p:nvSpPr>
          <p:spPr bwMode="auto">
            <a:xfrm>
              <a:off x="2650" y="4072"/>
              <a:ext cx="0" cy="48"/>
            </a:xfrm>
            <a:prstGeom prst="line">
              <a:avLst/>
            </a:prstGeom>
            <a:noFill/>
            <a:ln w="1905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grpSp>
      <p:grpSp>
        <p:nvGrpSpPr>
          <p:cNvPr id="15" name="Group 23"/>
          <p:cNvGrpSpPr>
            <a:grpSpLocks/>
          </p:cNvGrpSpPr>
          <p:nvPr/>
        </p:nvGrpSpPr>
        <p:grpSpPr bwMode="auto">
          <a:xfrm>
            <a:off x="7658778" y="4181057"/>
            <a:ext cx="152977" cy="69273"/>
            <a:chOff x="2544" y="4072"/>
            <a:chExt cx="106" cy="48"/>
          </a:xfrm>
        </p:grpSpPr>
        <p:sp>
          <p:nvSpPr>
            <p:cNvPr id="26" name="Line 24"/>
            <p:cNvSpPr>
              <a:spLocks noChangeShapeType="1"/>
            </p:cNvSpPr>
            <p:nvPr/>
          </p:nvSpPr>
          <p:spPr bwMode="auto">
            <a:xfrm>
              <a:off x="2544" y="4072"/>
              <a:ext cx="0" cy="48"/>
            </a:xfrm>
            <a:prstGeom prst="line">
              <a:avLst/>
            </a:prstGeom>
            <a:noFill/>
            <a:ln w="1905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27" name="Line 25"/>
            <p:cNvSpPr>
              <a:spLocks noChangeShapeType="1"/>
            </p:cNvSpPr>
            <p:nvPr/>
          </p:nvSpPr>
          <p:spPr bwMode="auto">
            <a:xfrm>
              <a:off x="2650" y="4072"/>
              <a:ext cx="0" cy="48"/>
            </a:xfrm>
            <a:prstGeom prst="line">
              <a:avLst/>
            </a:prstGeom>
            <a:noFill/>
            <a:ln w="1905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grpSp>
      <p:pic>
        <p:nvPicPr>
          <p:cNvPr id="16" name="Picture 26" descr="Ig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89270" y="2710252"/>
            <a:ext cx="1537645" cy="148778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7" name="Picture 27" descr="IgD"/>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2524" y="2868962"/>
            <a:ext cx="1468110" cy="135134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9" name="Picture 29" descr="Ig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84669" y="2873036"/>
            <a:ext cx="1460238" cy="13447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0" name="Picture 30" descr="Ig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422090" y="2661852"/>
            <a:ext cx="1544205" cy="15560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1" name="Text Box 31"/>
          <p:cNvSpPr txBox="1">
            <a:spLocks noChangeArrowheads="1"/>
          </p:cNvSpPr>
          <p:nvPr/>
        </p:nvSpPr>
        <p:spPr bwMode="auto">
          <a:xfrm>
            <a:off x="2967611" y="4441801"/>
            <a:ext cx="498855"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a:latin typeface="+mj-lt"/>
              </a:rPr>
              <a:t>IgM</a:t>
            </a:r>
            <a:endParaRPr lang="fr-FR" sz="1600">
              <a:latin typeface="+mj-lt"/>
            </a:endParaRPr>
          </a:p>
        </p:txBody>
      </p:sp>
      <p:sp>
        <p:nvSpPr>
          <p:cNvPr id="22" name="Text Box 32"/>
          <p:cNvSpPr txBox="1">
            <a:spLocks noChangeArrowheads="1"/>
          </p:cNvSpPr>
          <p:nvPr/>
        </p:nvSpPr>
        <p:spPr bwMode="auto">
          <a:xfrm>
            <a:off x="4514243" y="4441801"/>
            <a:ext cx="455574"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a:latin typeface="+mj-lt"/>
              </a:rPr>
              <a:t>IgG</a:t>
            </a:r>
            <a:endParaRPr lang="fr-FR" sz="1600">
              <a:latin typeface="+mj-lt"/>
            </a:endParaRPr>
          </a:p>
        </p:txBody>
      </p:sp>
      <p:sp>
        <p:nvSpPr>
          <p:cNvPr id="23" name="Text Box 33"/>
          <p:cNvSpPr txBox="1">
            <a:spLocks noChangeArrowheads="1"/>
          </p:cNvSpPr>
          <p:nvPr/>
        </p:nvSpPr>
        <p:spPr bwMode="auto">
          <a:xfrm>
            <a:off x="6034668" y="4441801"/>
            <a:ext cx="426720"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a:latin typeface="+mj-lt"/>
              </a:rPr>
              <a:t>IgE</a:t>
            </a:r>
            <a:endParaRPr lang="fr-FR" sz="1600">
              <a:latin typeface="+mj-lt"/>
            </a:endParaRPr>
          </a:p>
        </p:txBody>
      </p:sp>
      <p:sp>
        <p:nvSpPr>
          <p:cNvPr id="24" name="Text Box 34"/>
          <p:cNvSpPr txBox="1">
            <a:spLocks noChangeArrowheads="1"/>
          </p:cNvSpPr>
          <p:nvPr/>
        </p:nvSpPr>
        <p:spPr bwMode="auto">
          <a:xfrm>
            <a:off x="7576406" y="4441801"/>
            <a:ext cx="442750"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dirty="0" err="1">
                <a:latin typeface="+mj-lt"/>
              </a:rPr>
              <a:t>IgA</a:t>
            </a:r>
            <a:endParaRPr lang="fr-FR" sz="1600" dirty="0">
              <a:latin typeface="+mj-lt"/>
            </a:endParaRPr>
          </a:p>
        </p:txBody>
      </p:sp>
      <p:sp>
        <p:nvSpPr>
          <p:cNvPr id="25" name="Text Box 35"/>
          <p:cNvSpPr txBox="1">
            <a:spLocks noChangeArrowheads="1"/>
          </p:cNvSpPr>
          <p:nvPr/>
        </p:nvSpPr>
        <p:spPr bwMode="auto">
          <a:xfrm>
            <a:off x="1457723" y="4441801"/>
            <a:ext cx="450764"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dirty="0">
                <a:latin typeface="+mj-lt"/>
              </a:rPr>
              <a:t>IgD</a:t>
            </a:r>
            <a:endParaRPr lang="fr-FR" sz="1600" dirty="0">
              <a:latin typeface="+mj-lt"/>
            </a:endParaRPr>
          </a:p>
        </p:txBody>
      </p:sp>
      <p:sp>
        <p:nvSpPr>
          <p:cNvPr id="53" name="Arc 52">
            <a:extLst>
              <a:ext uri="{FF2B5EF4-FFF2-40B4-BE49-F238E27FC236}">
                <a16:creationId xmlns:a16="http://schemas.microsoft.com/office/drawing/2014/main" id="{42E32BCB-EAD8-409D-BAC6-4FAD5AB726F5}"/>
              </a:ext>
            </a:extLst>
          </p:cNvPr>
          <p:cNvSpPr/>
          <p:nvPr/>
        </p:nvSpPr>
        <p:spPr>
          <a:xfrm>
            <a:off x="5480117" y="4273287"/>
            <a:ext cx="1399818" cy="489653"/>
          </a:xfrm>
          <a:prstGeom prst="arc">
            <a:avLst>
              <a:gd name="adj1" fmla="val 10800283"/>
              <a:gd name="adj2" fmla="val 0"/>
            </a:avLst>
          </a:prstGeom>
          <a:noFill/>
          <a:effectLst>
            <a:outerShdw blurRad="50800" dist="38100" dir="2700000" algn="tl" rotWithShape="0">
              <a:prstClr val="black">
                <a:alpha val="40000"/>
              </a:prstClr>
            </a:outerShdw>
          </a:effectLst>
        </p:spPr>
        <p:style>
          <a:lnRef idx="1">
            <a:schemeClr val="dk1"/>
          </a:lnRef>
          <a:fillRef idx="0">
            <a:schemeClr val="dk1"/>
          </a:fillRef>
          <a:effectRef idx="0">
            <a:schemeClr val="dk1"/>
          </a:effectRef>
          <a:fontRef idx="minor">
            <a:schemeClr val="tx1"/>
          </a:fontRef>
        </p:style>
        <p:txBody>
          <a:bodyPr rtlCol="0" anchor="ctr"/>
          <a:lstStyle/>
          <a:p>
            <a:pPr algn="ctr"/>
            <a:endParaRPr lang="en-GB"/>
          </a:p>
        </p:txBody>
      </p:sp>
      <p:sp>
        <p:nvSpPr>
          <p:cNvPr id="2" name="Title 1"/>
          <p:cNvSpPr>
            <a:spLocks noGrp="1"/>
          </p:cNvSpPr>
          <p:nvPr>
            <p:ph type="title"/>
          </p:nvPr>
        </p:nvSpPr>
        <p:spPr/>
        <p:txBody>
          <a:bodyPr>
            <a:normAutofit/>
          </a:bodyPr>
          <a:lstStyle/>
          <a:p>
            <a:r>
              <a:rPr lang="en-GB" dirty="0"/>
              <a:t>5 classes (isotypes) of Immunoglobulins</a:t>
            </a:r>
          </a:p>
        </p:txBody>
      </p:sp>
      <p:sp>
        <p:nvSpPr>
          <p:cNvPr id="3" name="Content Placeholder 2"/>
          <p:cNvSpPr>
            <a:spLocks noGrp="1"/>
          </p:cNvSpPr>
          <p:nvPr>
            <p:ph idx="1"/>
          </p:nvPr>
        </p:nvSpPr>
        <p:spPr>
          <a:xfrm>
            <a:off x="233629" y="903910"/>
            <a:ext cx="8734806" cy="5365216"/>
          </a:xfrm>
        </p:spPr>
        <p:txBody>
          <a:bodyPr>
            <a:normAutofit/>
          </a:bodyPr>
          <a:lstStyle/>
          <a:p>
            <a:r>
              <a:rPr lang="en-GB" sz="2000" dirty="0"/>
              <a:t>5 types of </a:t>
            </a:r>
            <a:r>
              <a:rPr lang="en-GB" sz="2000" b="1" dirty="0"/>
              <a:t>heavy chains: </a:t>
            </a:r>
            <a:r>
              <a:rPr lang="el-GR" sz="2000" b="1" dirty="0"/>
              <a:t>μ</a:t>
            </a:r>
            <a:r>
              <a:rPr lang="fr-CH" sz="2000" b="1" dirty="0"/>
              <a:t>, </a:t>
            </a:r>
            <a:r>
              <a:rPr lang="el-GR" sz="2000" b="1" dirty="0"/>
              <a:t>δ</a:t>
            </a:r>
            <a:r>
              <a:rPr lang="fr-CH" sz="2000" b="1" dirty="0"/>
              <a:t>, </a:t>
            </a:r>
            <a:r>
              <a:rPr lang="el-GR" sz="2000" b="1" dirty="0"/>
              <a:t>γ</a:t>
            </a:r>
            <a:r>
              <a:rPr lang="fr-CH" sz="2000" b="1" dirty="0"/>
              <a:t>, </a:t>
            </a:r>
            <a:r>
              <a:rPr lang="el-GR" sz="2000" b="1" dirty="0"/>
              <a:t>ε</a:t>
            </a:r>
            <a:r>
              <a:rPr lang="fr-CH" sz="2000" b="1" dirty="0"/>
              <a:t> and </a:t>
            </a:r>
            <a:r>
              <a:rPr lang="el-GR" sz="2000" b="1" dirty="0"/>
              <a:t>α</a:t>
            </a:r>
            <a:endParaRPr lang="en-GB" sz="2000" b="1" dirty="0"/>
          </a:p>
          <a:p>
            <a:r>
              <a:rPr lang="en-GB" sz="2000" dirty="0"/>
              <a:t>Heavy chain determines </a:t>
            </a:r>
            <a:r>
              <a:rPr lang="en-GB" sz="2000" b="1" dirty="0"/>
              <a:t>isotype: IgM, </a:t>
            </a:r>
            <a:r>
              <a:rPr lang="en-GB" sz="2000" b="1" dirty="0" err="1"/>
              <a:t>IgD</a:t>
            </a:r>
            <a:r>
              <a:rPr lang="en-GB" sz="2000" b="1" dirty="0"/>
              <a:t>, IgG, </a:t>
            </a:r>
            <a:r>
              <a:rPr lang="en-GB" sz="2000" b="1" dirty="0" err="1"/>
              <a:t>IgE</a:t>
            </a:r>
            <a:r>
              <a:rPr lang="en-GB" sz="2000" b="1" dirty="0"/>
              <a:t> or IgA</a:t>
            </a:r>
          </a:p>
          <a:p>
            <a:r>
              <a:rPr lang="en-GB" sz="2000" dirty="0"/>
              <a:t>The different heavy chains differ in their constant region.</a:t>
            </a:r>
          </a:p>
          <a:p>
            <a:r>
              <a:rPr lang="en-GB" sz="2000" dirty="0"/>
              <a:t>Antibodies combine one type of heavy chain with one type of </a:t>
            </a:r>
            <a:r>
              <a:rPr lang="en-GB" sz="2000" b="1" dirty="0"/>
              <a:t>light chain (κ and λ) </a:t>
            </a:r>
          </a:p>
        </p:txBody>
      </p:sp>
      <p:sp>
        <p:nvSpPr>
          <p:cNvPr id="37" name="Rectangle 37"/>
          <p:cNvSpPr>
            <a:spLocks noChangeArrowheads="1"/>
          </p:cNvSpPr>
          <p:nvPr/>
        </p:nvSpPr>
        <p:spPr bwMode="auto">
          <a:xfrm>
            <a:off x="3521910" y="5475996"/>
            <a:ext cx="588818" cy="131330"/>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nchor="ctr"/>
          <a:lstStyle/>
          <a:p>
            <a:pPr eaLnBrk="1" hangingPunct="1"/>
            <a:endParaRPr lang="en-US"/>
          </a:p>
        </p:txBody>
      </p:sp>
      <p:sp>
        <p:nvSpPr>
          <p:cNvPr id="43" name="Text Box 41"/>
          <p:cNvSpPr txBox="1">
            <a:spLocks noChangeArrowheads="1"/>
          </p:cNvSpPr>
          <p:nvPr/>
        </p:nvSpPr>
        <p:spPr bwMode="auto">
          <a:xfrm>
            <a:off x="78960" y="6360088"/>
            <a:ext cx="1195777" cy="3693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800" dirty="0">
                <a:latin typeface="+mj-lt"/>
              </a:rPr>
              <a:t>Secreted Ig</a:t>
            </a:r>
            <a:endParaRPr lang="fr-FR" sz="1800" dirty="0">
              <a:latin typeface="+mj-lt"/>
            </a:endParaRPr>
          </a:p>
        </p:txBody>
      </p:sp>
      <p:pic>
        <p:nvPicPr>
          <p:cNvPr id="44" name="Picture 42" descr="Ig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29134" y="5075368"/>
            <a:ext cx="1475982" cy="12739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5" name="Picture 43" descr="IgA"/>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06100" y="5385191"/>
            <a:ext cx="1460238" cy="134478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6" name="Picture 44" descr="Ig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422090" y="4818362"/>
            <a:ext cx="1544205" cy="15560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7" name="Picture 45" descr="IgM_pentamèr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288356" y="4901511"/>
            <a:ext cx="1716075" cy="16216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2" name="Picture 46" descr="IgA_dimèr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041130" y="4660946"/>
            <a:ext cx="1597995" cy="80949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0" name="Text Box 47"/>
          <p:cNvSpPr txBox="1">
            <a:spLocks noChangeArrowheads="1"/>
          </p:cNvSpPr>
          <p:nvPr/>
        </p:nvSpPr>
        <p:spPr bwMode="auto">
          <a:xfrm>
            <a:off x="3415568" y="5490114"/>
            <a:ext cx="801501" cy="138499"/>
          </a:xfrm>
          <a:prstGeom prst="rect">
            <a:avLst/>
          </a:prstGeom>
          <a:solidFill>
            <a:srgbClr val="F2F7FC"/>
          </a:solid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en-US" sz="900" dirty="0"/>
              <a:t>Disulfide bond</a:t>
            </a:r>
          </a:p>
        </p:txBody>
      </p:sp>
      <p:sp>
        <p:nvSpPr>
          <p:cNvPr id="48" name="Arc 47">
            <a:extLst>
              <a:ext uri="{FF2B5EF4-FFF2-40B4-BE49-F238E27FC236}">
                <a16:creationId xmlns:a16="http://schemas.microsoft.com/office/drawing/2014/main" id="{584C8070-C912-44EC-BFE4-6755ACAE3A34}"/>
              </a:ext>
            </a:extLst>
          </p:cNvPr>
          <p:cNvSpPr/>
          <p:nvPr/>
        </p:nvSpPr>
        <p:spPr>
          <a:xfrm>
            <a:off x="898386" y="4273287"/>
            <a:ext cx="1399818" cy="489653"/>
          </a:xfrm>
          <a:prstGeom prst="arc">
            <a:avLst>
              <a:gd name="adj1" fmla="val 10800283"/>
              <a:gd name="adj2" fmla="val 0"/>
            </a:avLst>
          </a:prstGeom>
          <a:noFill/>
          <a:effectLst>
            <a:outerShdw blurRad="50800" dist="38100" dir="2700000" algn="tl" rotWithShape="0">
              <a:prstClr val="black">
                <a:alpha val="40000"/>
              </a:prstClr>
            </a:outerShdw>
          </a:effectLst>
        </p:spPr>
        <p:style>
          <a:lnRef idx="1">
            <a:schemeClr val="dk1"/>
          </a:lnRef>
          <a:fillRef idx="0">
            <a:schemeClr val="dk1"/>
          </a:fillRef>
          <a:effectRef idx="0">
            <a:schemeClr val="dk1"/>
          </a:effectRef>
          <a:fontRef idx="minor">
            <a:schemeClr val="tx1"/>
          </a:fontRef>
        </p:style>
        <p:txBody>
          <a:bodyPr rtlCol="0" anchor="ctr"/>
          <a:lstStyle/>
          <a:p>
            <a:pPr algn="ctr"/>
            <a:endParaRPr lang="en-GB"/>
          </a:p>
        </p:txBody>
      </p:sp>
      <p:sp>
        <p:nvSpPr>
          <p:cNvPr id="51" name="Arc 50">
            <a:extLst>
              <a:ext uri="{FF2B5EF4-FFF2-40B4-BE49-F238E27FC236}">
                <a16:creationId xmlns:a16="http://schemas.microsoft.com/office/drawing/2014/main" id="{4181B477-C9B3-4CC7-A87F-9BB1805CBFDF}"/>
              </a:ext>
            </a:extLst>
          </p:cNvPr>
          <p:cNvSpPr/>
          <p:nvPr/>
        </p:nvSpPr>
        <p:spPr>
          <a:xfrm>
            <a:off x="2420790" y="4273287"/>
            <a:ext cx="1399818" cy="489653"/>
          </a:xfrm>
          <a:prstGeom prst="arc">
            <a:avLst>
              <a:gd name="adj1" fmla="val 10800283"/>
              <a:gd name="adj2" fmla="val 0"/>
            </a:avLst>
          </a:prstGeom>
          <a:noFill/>
          <a:effectLst>
            <a:outerShdw blurRad="50800" dist="38100" dir="2700000" algn="tl" rotWithShape="0">
              <a:prstClr val="black">
                <a:alpha val="40000"/>
              </a:prstClr>
            </a:outerShdw>
          </a:effectLst>
        </p:spPr>
        <p:style>
          <a:lnRef idx="1">
            <a:schemeClr val="dk1"/>
          </a:lnRef>
          <a:fillRef idx="0">
            <a:schemeClr val="dk1"/>
          </a:fillRef>
          <a:effectRef idx="0">
            <a:schemeClr val="dk1"/>
          </a:effectRef>
          <a:fontRef idx="minor">
            <a:schemeClr val="tx1"/>
          </a:fontRef>
        </p:style>
        <p:txBody>
          <a:bodyPr rtlCol="0" anchor="ctr"/>
          <a:lstStyle/>
          <a:p>
            <a:pPr algn="ctr"/>
            <a:endParaRPr lang="en-GB"/>
          </a:p>
        </p:txBody>
      </p:sp>
      <p:sp>
        <p:nvSpPr>
          <p:cNvPr id="52" name="Arc 51">
            <a:extLst>
              <a:ext uri="{FF2B5EF4-FFF2-40B4-BE49-F238E27FC236}">
                <a16:creationId xmlns:a16="http://schemas.microsoft.com/office/drawing/2014/main" id="{AB83F12E-FF0A-4CBD-98FE-CDA8C7A6A67C}"/>
              </a:ext>
            </a:extLst>
          </p:cNvPr>
          <p:cNvSpPr/>
          <p:nvPr/>
        </p:nvSpPr>
        <p:spPr>
          <a:xfrm>
            <a:off x="3957713" y="4273287"/>
            <a:ext cx="1399818" cy="489653"/>
          </a:xfrm>
          <a:prstGeom prst="arc">
            <a:avLst>
              <a:gd name="adj1" fmla="val 10800283"/>
              <a:gd name="adj2" fmla="val 0"/>
            </a:avLst>
          </a:prstGeom>
          <a:noFill/>
          <a:effectLst>
            <a:outerShdw blurRad="50800" dist="38100" dir="2700000" algn="tl" rotWithShape="0">
              <a:prstClr val="black">
                <a:alpha val="40000"/>
              </a:prstClr>
            </a:outerShdw>
          </a:effectLst>
        </p:spPr>
        <p:style>
          <a:lnRef idx="1">
            <a:schemeClr val="dk1"/>
          </a:lnRef>
          <a:fillRef idx="0">
            <a:schemeClr val="dk1"/>
          </a:fillRef>
          <a:effectRef idx="0">
            <a:schemeClr val="dk1"/>
          </a:effectRef>
          <a:fontRef idx="minor">
            <a:schemeClr val="tx1"/>
          </a:fontRef>
        </p:style>
        <p:txBody>
          <a:bodyPr rtlCol="0" anchor="ctr"/>
          <a:lstStyle/>
          <a:p>
            <a:pPr algn="ctr"/>
            <a:endParaRPr lang="en-GB"/>
          </a:p>
        </p:txBody>
      </p:sp>
      <p:sp>
        <p:nvSpPr>
          <p:cNvPr id="54" name="Arc 53">
            <a:extLst>
              <a:ext uri="{FF2B5EF4-FFF2-40B4-BE49-F238E27FC236}">
                <a16:creationId xmlns:a16="http://schemas.microsoft.com/office/drawing/2014/main" id="{08D33FBC-120D-4471-AFE7-CB0E87203CBE}"/>
              </a:ext>
            </a:extLst>
          </p:cNvPr>
          <p:cNvSpPr/>
          <p:nvPr/>
        </p:nvSpPr>
        <p:spPr>
          <a:xfrm>
            <a:off x="7046061" y="4273287"/>
            <a:ext cx="1399818" cy="489653"/>
          </a:xfrm>
          <a:prstGeom prst="arc">
            <a:avLst>
              <a:gd name="adj1" fmla="val 10800283"/>
              <a:gd name="adj2" fmla="val 0"/>
            </a:avLst>
          </a:prstGeom>
          <a:noFill/>
          <a:effectLst>
            <a:outerShdw blurRad="50800" dist="38100" dir="2700000" algn="tl" rotWithShape="0">
              <a:prstClr val="black">
                <a:alpha val="40000"/>
              </a:prstClr>
            </a:outerShdw>
          </a:effectLst>
        </p:spPr>
        <p:style>
          <a:lnRef idx="1">
            <a:schemeClr val="dk1"/>
          </a:lnRef>
          <a:fillRef idx="0">
            <a:schemeClr val="dk1"/>
          </a:fillRef>
          <a:effectRef idx="0">
            <a:schemeClr val="dk1"/>
          </a:effectRef>
          <a:fontRef idx="minor">
            <a:schemeClr val="tx1"/>
          </a:fontRef>
        </p:style>
        <p:txBody>
          <a:bodyPr rtlCol="0" anchor="ctr"/>
          <a:lstStyle/>
          <a:p>
            <a:pPr algn="ctr"/>
            <a:endParaRPr lang="en-GB"/>
          </a:p>
        </p:txBody>
      </p:sp>
      <p:sp>
        <p:nvSpPr>
          <p:cNvPr id="55" name="Text Box 47">
            <a:extLst>
              <a:ext uri="{FF2B5EF4-FFF2-40B4-BE49-F238E27FC236}">
                <a16:creationId xmlns:a16="http://schemas.microsoft.com/office/drawing/2014/main" id="{3209C40B-BD8D-450A-80A0-39ED3EE406F3}"/>
              </a:ext>
            </a:extLst>
          </p:cNvPr>
          <p:cNvSpPr txBox="1">
            <a:spLocks noChangeArrowheads="1"/>
          </p:cNvSpPr>
          <p:nvPr/>
        </p:nvSpPr>
        <p:spPr bwMode="auto">
          <a:xfrm>
            <a:off x="2263807" y="5385191"/>
            <a:ext cx="529283" cy="209847"/>
          </a:xfrm>
          <a:prstGeom prst="rect">
            <a:avLst/>
          </a:prstGeom>
          <a:solidFill>
            <a:srgbClr val="F2F7FC"/>
          </a:solid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en-US" sz="900" dirty="0"/>
              <a:t>J chain</a:t>
            </a:r>
          </a:p>
        </p:txBody>
      </p:sp>
      <p:sp>
        <p:nvSpPr>
          <p:cNvPr id="56" name="Text Box 47">
            <a:extLst>
              <a:ext uri="{FF2B5EF4-FFF2-40B4-BE49-F238E27FC236}">
                <a16:creationId xmlns:a16="http://schemas.microsoft.com/office/drawing/2014/main" id="{A15E6F3D-A035-4DB9-83F5-9C8BADF7D344}"/>
              </a:ext>
            </a:extLst>
          </p:cNvPr>
          <p:cNvSpPr txBox="1">
            <a:spLocks noChangeArrowheads="1"/>
          </p:cNvSpPr>
          <p:nvPr/>
        </p:nvSpPr>
        <p:spPr bwMode="auto">
          <a:xfrm>
            <a:off x="7419018" y="4668609"/>
            <a:ext cx="529283" cy="209847"/>
          </a:xfrm>
          <a:prstGeom prst="rect">
            <a:avLst/>
          </a:prstGeom>
          <a:solidFill>
            <a:srgbClr val="F2F7FC"/>
          </a:solid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en-US" sz="900" dirty="0"/>
              <a:t>J chain</a:t>
            </a:r>
          </a:p>
        </p:txBody>
      </p:sp>
    </p:spTree>
    <p:extLst>
      <p:ext uri="{BB962C8B-B14F-4D97-AF65-F5344CB8AC3E}">
        <p14:creationId xmlns:p14="http://schemas.microsoft.com/office/powerpoint/2010/main" val="13108124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86770E-66A4-43F9-8D9C-BBE857DBD66F}"/>
              </a:ext>
            </a:extLst>
          </p:cNvPr>
          <p:cNvSpPr>
            <a:spLocks noGrp="1"/>
          </p:cNvSpPr>
          <p:nvPr>
            <p:ph type="title"/>
          </p:nvPr>
        </p:nvSpPr>
        <p:spPr/>
        <p:txBody>
          <a:bodyPr>
            <a:normAutofit/>
          </a:bodyPr>
          <a:lstStyle/>
          <a:p>
            <a:r>
              <a:rPr lang="fr-CH" dirty="0"/>
              <a:t>B </a:t>
            </a:r>
            <a:r>
              <a:rPr lang="fr-CH" dirty="0" err="1"/>
              <a:t>cell</a:t>
            </a:r>
            <a:r>
              <a:rPr lang="fr-CH" dirty="0"/>
              <a:t> </a:t>
            </a:r>
            <a:r>
              <a:rPr lang="fr-CH" dirty="0" err="1"/>
              <a:t>development</a:t>
            </a:r>
            <a:endParaRPr lang="fr-CH" dirty="0"/>
          </a:p>
        </p:txBody>
      </p:sp>
      <p:sp>
        <p:nvSpPr>
          <p:cNvPr id="3" name="Content Placeholder 2">
            <a:extLst>
              <a:ext uri="{FF2B5EF4-FFF2-40B4-BE49-F238E27FC236}">
                <a16:creationId xmlns:a16="http://schemas.microsoft.com/office/drawing/2014/main" id="{5297DDD6-060F-45FC-A81A-17B45285B60F}"/>
              </a:ext>
            </a:extLst>
          </p:cNvPr>
          <p:cNvSpPr>
            <a:spLocks noGrp="1"/>
          </p:cNvSpPr>
          <p:nvPr>
            <p:ph idx="1"/>
          </p:nvPr>
        </p:nvSpPr>
        <p:spPr>
          <a:xfrm>
            <a:off x="233628" y="903910"/>
            <a:ext cx="8910371" cy="5365216"/>
          </a:xfrm>
        </p:spPr>
        <p:txBody>
          <a:bodyPr/>
          <a:lstStyle/>
          <a:p>
            <a:pPr marL="0" indent="0">
              <a:buNone/>
            </a:pPr>
            <a:r>
              <a:rPr lang="en-GB" dirty="0"/>
              <a:t>B cells originate and develop in the bone marrow in a process called </a:t>
            </a:r>
            <a:r>
              <a:rPr lang="en-GB" b="1" dirty="0"/>
              <a:t>B lymphopoiesis. </a:t>
            </a:r>
          </a:p>
          <a:p>
            <a:pPr marL="0" indent="0">
              <a:buNone/>
            </a:pPr>
            <a:r>
              <a:rPr lang="en-GB" dirty="0"/>
              <a:t>During lymphopoiesis, B cells acquire surface receptors to detect antigens. </a:t>
            </a:r>
            <a:endParaRPr lang="fr-CH" dirty="0"/>
          </a:p>
        </p:txBody>
      </p:sp>
      <p:pic>
        <p:nvPicPr>
          <p:cNvPr id="4" name="Image 7" descr="Dia_6-a.jpg">
            <a:extLst>
              <a:ext uri="{FF2B5EF4-FFF2-40B4-BE49-F238E27FC236}">
                <a16:creationId xmlns:a16="http://schemas.microsoft.com/office/drawing/2014/main" id="{BA2F30BE-6715-48BB-86CC-864117B0E5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911253" y="2060848"/>
            <a:ext cx="3816424" cy="1734738"/>
          </a:xfrm>
          <a:prstGeom prst="rect">
            <a:avLst/>
          </a:prstGeom>
        </p:spPr>
      </p:pic>
      <p:pic>
        <p:nvPicPr>
          <p:cNvPr id="5" name="Image 6" descr="Dia_6.jpg">
            <a:extLst>
              <a:ext uri="{FF2B5EF4-FFF2-40B4-BE49-F238E27FC236}">
                <a16:creationId xmlns:a16="http://schemas.microsoft.com/office/drawing/2014/main" id="{86ADF08C-21DB-4A10-81EC-923FCDC8875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8920" y="3971490"/>
            <a:ext cx="8719515" cy="2422087"/>
          </a:xfrm>
          <a:prstGeom prst="rect">
            <a:avLst/>
          </a:prstGeom>
        </p:spPr>
      </p:pic>
    </p:spTree>
    <p:extLst>
      <p:ext uri="{BB962C8B-B14F-4D97-AF65-F5344CB8AC3E}">
        <p14:creationId xmlns:p14="http://schemas.microsoft.com/office/powerpoint/2010/main" val="18986560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870CAC-77ED-43BF-AE61-E3ABB57A87D5}"/>
              </a:ext>
            </a:extLst>
          </p:cNvPr>
          <p:cNvSpPr>
            <a:spLocks noGrp="1"/>
          </p:cNvSpPr>
          <p:nvPr>
            <p:ph type="title"/>
          </p:nvPr>
        </p:nvSpPr>
        <p:spPr/>
        <p:txBody>
          <a:bodyPr>
            <a:normAutofit/>
          </a:bodyPr>
          <a:lstStyle/>
          <a:p>
            <a:r>
              <a:rPr lang="en-GB" dirty="0"/>
              <a:t>Naïve B cells migrate to lymph nodes and spleen</a:t>
            </a:r>
            <a:endParaRPr lang="fr-CH" dirty="0"/>
          </a:p>
        </p:txBody>
      </p:sp>
      <p:sp>
        <p:nvSpPr>
          <p:cNvPr id="3" name="Content Placeholder 2">
            <a:extLst>
              <a:ext uri="{FF2B5EF4-FFF2-40B4-BE49-F238E27FC236}">
                <a16:creationId xmlns:a16="http://schemas.microsoft.com/office/drawing/2014/main" id="{986DFAD2-E413-4BDD-A83E-B3E40DE51EB1}"/>
              </a:ext>
            </a:extLst>
          </p:cNvPr>
          <p:cNvSpPr>
            <a:spLocks noGrp="1"/>
          </p:cNvSpPr>
          <p:nvPr>
            <p:ph idx="1"/>
          </p:nvPr>
        </p:nvSpPr>
        <p:spPr/>
        <p:txBody>
          <a:bodyPr/>
          <a:lstStyle/>
          <a:p>
            <a:pPr marL="0" indent="0">
              <a:buNone/>
            </a:pPr>
            <a:r>
              <a:rPr lang="en-GB" dirty="0"/>
              <a:t>B cells enter lymph nodes from the blood through high endothelial venules (HEVs) and migrate to the B cell follicles. </a:t>
            </a:r>
          </a:p>
        </p:txBody>
      </p:sp>
      <p:grpSp>
        <p:nvGrpSpPr>
          <p:cNvPr id="4" name="Group 81">
            <a:extLst>
              <a:ext uri="{FF2B5EF4-FFF2-40B4-BE49-F238E27FC236}">
                <a16:creationId xmlns:a16="http://schemas.microsoft.com/office/drawing/2014/main" id="{3032D2B3-6A96-45A1-9A49-CB4A9135C9E0}"/>
              </a:ext>
            </a:extLst>
          </p:cNvPr>
          <p:cNvGrpSpPr>
            <a:grpSpLocks/>
          </p:cNvGrpSpPr>
          <p:nvPr/>
        </p:nvGrpSpPr>
        <p:grpSpPr bwMode="auto">
          <a:xfrm>
            <a:off x="532269" y="2028372"/>
            <a:ext cx="8137526" cy="4032250"/>
            <a:chOff x="1187" y="1797"/>
            <a:chExt cx="4822" cy="2277"/>
          </a:xfrm>
        </p:grpSpPr>
        <p:grpSp>
          <p:nvGrpSpPr>
            <p:cNvPr id="5" name="Group 10">
              <a:extLst>
                <a:ext uri="{FF2B5EF4-FFF2-40B4-BE49-F238E27FC236}">
                  <a16:creationId xmlns:a16="http://schemas.microsoft.com/office/drawing/2014/main" id="{EAFBCF59-C6CE-4040-AFC1-30FD140971AF}"/>
                </a:ext>
              </a:extLst>
            </p:cNvPr>
            <p:cNvGrpSpPr>
              <a:grpSpLocks/>
            </p:cNvGrpSpPr>
            <p:nvPr/>
          </p:nvGrpSpPr>
          <p:grpSpPr bwMode="auto">
            <a:xfrm>
              <a:off x="1187" y="2205"/>
              <a:ext cx="1894" cy="1869"/>
              <a:chOff x="1187" y="2205"/>
              <a:chExt cx="1894" cy="1869"/>
            </a:xfrm>
          </p:grpSpPr>
          <p:sp>
            <p:nvSpPr>
              <p:cNvPr id="41" name="Oval 11">
                <a:extLst>
                  <a:ext uri="{FF2B5EF4-FFF2-40B4-BE49-F238E27FC236}">
                    <a16:creationId xmlns:a16="http://schemas.microsoft.com/office/drawing/2014/main" id="{14B750FD-9FF9-40CA-900E-6BAD30B74DC9}"/>
                  </a:ext>
                </a:extLst>
              </p:cNvPr>
              <p:cNvSpPr>
                <a:spLocks noChangeArrowheads="1"/>
              </p:cNvSpPr>
              <p:nvPr/>
            </p:nvSpPr>
            <p:spPr bwMode="auto">
              <a:xfrm>
                <a:off x="1350" y="2412"/>
                <a:ext cx="1452" cy="1482"/>
              </a:xfrm>
              <a:prstGeom prst="ellipse">
                <a:avLst/>
              </a:prstGeom>
              <a:noFill/>
              <a:ln w="9525">
                <a:solidFill>
                  <a:schemeClr val="tx1"/>
                </a:solidFill>
                <a:round/>
                <a:headEnd/>
                <a:tailEnd/>
              </a:ln>
              <a:extLst>
                <a:ext uri="{909E8E84-426E-40dd-AFC4-6F175D3DCCD1}">
                  <a14:hiddenFill xmlns="" xmlns:a14="http://schemas.microsoft.com/office/drawing/2010/main">
                    <a:solidFill>
                      <a:srgbClr val="FFFFFF"/>
                    </a:solidFill>
                  </a14:hiddenFill>
                </a:ext>
              </a:extLst>
            </p:spPr>
            <p:txBody>
              <a:bodyPr wrap="none" anchor="ctr"/>
              <a:lstStyle/>
              <a:p>
                <a:pPr eaLnBrk="1" hangingPunct="1"/>
                <a:endParaRPr lang="fr-FR"/>
              </a:p>
            </p:txBody>
          </p:sp>
          <p:sp>
            <p:nvSpPr>
              <p:cNvPr id="42" name="AutoShape 12">
                <a:extLst>
                  <a:ext uri="{FF2B5EF4-FFF2-40B4-BE49-F238E27FC236}">
                    <a16:creationId xmlns:a16="http://schemas.microsoft.com/office/drawing/2014/main" id="{B0B6499B-A770-499C-9C83-7DE1173EC0DA}"/>
                  </a:ext>
                </a:extLst>
              </p:cNvPr>
              <p:cNvSpPr>
                <a:spLocks noChangeArrowheads="1"/>
              </p:cNvSpPr>
              <p:nvPr/>
            </p:nvSpPr>
            <p:spPr bwMode="auto">
              <a:xfrm rot="8909501">
                <a:off x="2651" y="2710"/>
                <a:ext cx="70" cy="85"/>
              </a:xfrm>
              <a:prstGeom prst="triangle">
                <a:avLst>
                  <a:gd name="adj" fmla="val 50000"/>
                </a:avLst>
              </a:prstGeom>
              <a:solidFill>
                <a:schemeClr val="tx1"/>
              </a:solidFill>
              <a:ln w="9525">
                <a:solidFill>
                  <a:schemeClr val="tx1"/>
                </a:solidFill>
                <a:miter lim="800000"/>
                <a:headEnd/>
                <a:tailEnd/>
              </a:ln>
            </p:spPr>
            <p:txBody>
              <a:bodyPr wrap="none" anchor="ctr"/>
              <a:lstStyle/>
              <a:p>
                <a:pPr eaLnBrk="1" hangingPunct="1"/>
                <a:endParaRPr lang="fr-FR"/>
              </a:p>
            </p:txBody>
          </p:sp>
          <p:pic>
            <p:nvPicPr>
              <p:cNvPr id="43" name="Picture 13" descr="PP">
                <a:extLst>
                  <a:ext uri="{FF2B5EF4-FFF2-40B4-BE49-F238E27FC236}">
                    <a16:creationId xmlns:a16="http://schemas.microsoft.com/office/drawing/2014/main" id="{F03DE681-8514-4DB0-981B-9A7A6C1A8A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260658">
                <a:off x="1655" y="3572"/>
                <a:ext cx="456" cy="54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44" name="Picture 14" descr="Lymphnode_2">
                <a:extLst>
                  <a:ext uri="{FF2B5EF4-FFF2-40B4-BE49-F238E27FC236}">
                    <a16:creationId xmlns:a16="http://schemas.microsoft.com/office/drawing/2014/main" id="{FFA34567-1AEF-42F4-8919-4DEDC545256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84" y="2961"/>
                <a:ext cx="597" cy="47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45" name="Picture 15" descr="SPL">
                <a:extLst>
                  <a:ext uri="{FF2B5EF4-FFF2-40B4-BE49-F238E27FC236}">
                    <a16:creationId xmlns:a16="http://schemas.microsoft.com/office/drawing/2014/main" id="{2036AF56-1920-43AA-9BF9-0FDB41DC285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01" y="2205"/>
                <a:ext cx="618" cy="4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46" name="AutoShape 16">
                <a:extLst>
                  <a:ext uri="{FF2B5EF4-FFF2-40B4-BE49-F238E27FC236}">
                    <a16:creationId xmlns:a16="http://schemas.microsoft.com/office/drawing/2014/main" id="{383FD0A9-5681-4ADB-A004-233F8399A3F3}"/>
                  </a:ext>
                </a:extLst>
              </p:cNvPr>
              <p:cNvSpPr>
                <a:spLocks noChangeArrowheads="1"/>
              </p:cNvSpPr>
              <p:nvPr/>
            </p:nvSpPr>
            <p:spPr bwMode="auto">
              <a:xfrm rot="1258549">
                <a:off x="1401" y="2768"/>
                <a:ext cx="71" cy="85"/>
              </a:xfrm>
              <a:prstGeom prst="triangle">
                <a:avLst>
                  <a:gd name="adj" fmla="val 50000"/>
                </a:avLst>
              </a:prstGeom>
              <a:solidFill>
                <a:schemeClr val="tx1"/>
              </a:solidFill>
              <a:ln w="9525">
                <a:solidFill>
                  <a:schemeClr val="tx1"/>
                </a:solidFill>
                <a:miter lim="800000"/>
                <a:headEnd/>
                <a:tailEnd/>
              </a:ln>
            </p:spPr>
            <p:txBody>
              <a:bodyPr wrap="none" anchor="ctr"/>
              <a:lstStyle/>
              <a:p>
                <a:pPr eaLnBrk="1" hangingPunct="1"/>
                <a:endParaRPr lang="fr-FR"/>
              </a:p>
            </p:txBody>
          </p:sp>
          <p:sp>
            <p:nvSpPr>
              <p:cNvPr id="47" name="AutoShape 17">
                <a:extLst>
                  <a:ext uri="{FF2B5EF4-FFF2-40B4-BE49-F238E27FC236}">
                    <a16:creationId xmlns:a16="http://schemas.microsoft.com/office/drawing/2014/main" id="{AEB46C1E-D05E-4043-A902-FCD9B8B4D52D}"/>
                  </a:ext>
                </a:extLst>
              </p:cNvPr>
              <p:cNvSpPr>
                <a:spLocks noChangeArrowheads="1"/>
              </p:cNvSpPr>
              <p:nvPr/>
            </p:nvSpPr>
            <p:spPr bwMode="auto">
              <a:xfrm rot="12690499" flipH="1">
                <a:off x="2577" y="3596"/>
                <a:ext cx="70" cy="85"/>
              </a:xfrm>
              <a:prstGeom prst="triangle">
                <a:avLst>
                  <a:gd name="adj" fmla="val 50000"/>
                </a:avLst>
              </a:prstGeom>
              <a:solidFill>
                <a:schemeClr val="tx1"/>
              </a:solidFill>
              <a:ln w="9525">
                <a:solidFill>
                  <a:schemeClr val="tx1"/>
                </a:solidFill>
                <a:miter lim="800000"/>
                <a:headEnd/>
                <a:tailEnd/>
              </a:ln>
            </p:spPr>
            <p:txBody>
              <a:bodyPr wrap="none" anchor="ctr"/>
              <a:lstStyle/>
              <a:p>
                <a:pPr eaLnBrk="1" hangingPunct="1"/>
                <a:endParaRPr lang="fr-FR"/>
              </a:p>
            </p:txBody>
          </p:sp>
          <p:sp>
            <p:nvSpPr>
              <p:cNvPr id="48" name="AutoShape 18">
                <a:extLst>
                  <a:ext uri="{FF2B5EF4-FFF2-40B4-BE49-F238E27FC236}">
                    <a16:creationId xmlns:a16="http://schemas.microsoft.com/office/drawing/2014/main" id="{739D1211-4049-4814-B39F-CC45BE4DD95B}"/>
                  </a:ext>
                </a:extLst>
              </p:cNvPr>
              <p:cNvSpPr>
                <a:spLocks noChangeArrowheads="1"/>
              </p:cNvSpPr>
              <p:nvPr/>
            </p:nvSpPr>
            <p:spPr bwMode="auto">
              <a:xfrm rot="8253864" flipV="1">
                <a:off x="1441" y="3522"/>
                <a:ext cx="70" cy="85"/>
              </a:xfrm>
              <a:prstGeom prst="triangle">
                <a:avLst>
                  <a:gd name="adj" fmla="val 50000"/>
                </a:avLst>
              </a:prstGeom>
              <a:solidFill>
                <a:schemeClr val="tx1"/>
              </a:solidFill>
              <a:ln w="9525">
                <a:solidFill>
                  <a:schemeClr val="tx1"/>
                </a:solidFill>
                <a:miter lim="800000"/>
                <a:headEnd/>
                <a:tailEnd/>
              </a:ln>
            </p:spPr>
            <p:txBody>
              <a:bodyPr wrap="none" anchor="ctr"/>
              <a:lstStyle/>
              <a:p>
                <a:pPr eaLnBrk="1" hangingPunct="1"/>
                <a:endParaRPr lang="fr-FR"/>
              </a:p>
            </p:txBody>
          </p:sp>
          <p:grpSp>
            <p:nvGrpSpPr>
              <p:cNvPr id="49" name="Group 19">
                <a:extLst>
                  <a:ext uri="{FF2B5EF4-FFF2-40B4-BE49-F238E27FC236}">
                    <a16:creationId xmlns:a16="http://schemas.microsoft.com/office/drawing/2014/main" id="{D42CE5A6-1C37-4071-9761-9483F3B3C910}"/>
                  </a:ext>
                </a:extLst>
              </p:cNvPr>
              <p:cNvGrpSpPr>
                <a:grpSpLocks/>
              </p:cNvGrpSpPr>
              <p:nvPr/>
            </p:nvGrpSpPr>
            <p:grpSpPr bwMode="auto">
              <a:xfrm rot="1764905">
                <a:off x="2336" y="2342"/>
                <a:ext cx="329" cy="323"/>
                <a:chOff x="4083" y="688"/>
                <a:chExt cx="960" cy="905"/>
              </a:xfrm>
            </p:grpSpPr>
            <p:pic>
              <p:nvPicPr>
                <p:cNvPr id="65" name="Picture 20" descr="B cells without Ig">
                  <a:extLst>
                    <a:ext uri="{FF2B5EF4-FFF2-40B4-BE49-F238E27FC236}">
                      <a16:creationId xmlns:a16="http://schemas.microsoft.com/office/drawing/2014/main" id="{D72F9D98-613F-49DD-8498-D3C67B35519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07" y="783"/>
                  <a:ext cx="906" cy="81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nvGrpSpPr>
                <p:cNvPr id="66" name="Group 21">
                  <a:extLst>
                    <a:ext uri="{FF2B5EF4-FFF2-40B4-BE49-F238E27FC236}">
                      <a16:creationId xmlns:a16="http://schemas.microsoft.com/office/drawing/2014/main" id="{FC586A89-1902-4964-B551-60680ECF0E36}"/>
                    </a:ext>
                  </a:extLst>
                </p:cNvPr>
                <p:cNvGrpSpPr>
                  <a:grpSpLocks/>
                </p:cNvGrpSpPr>
                <p:nvPr/>
              </p:nvGrpSpPr>
              <p:grpSpPr bwMode="auto">
                <a:xfrm>
                  <a:off x="4083" y="688"/>
                  <a:ext cx="960" cy="885"/>
                  <a:chOff x="4083" y="688"/>
                  <a:chExt cx="960" cy="885"/>
                </a:xfrm>
              </p:grpSpPr>
              <p:pic>
                <p:nvPicPr>
                  <p:cNvPr id="67" name="Picture 22" descr="Ige">
                    <a:extLst>
                      <a:ext uri="{FF2B5EF4-FFF2-40B4-BE49-F238E27FC236}">
                        <a16:creationId xmlns:a16="http://schemas.microsoft.com/office/drawing/2014/main" id="{55D1D930-7DCA-47E0-9D3C-8EB96807745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40" y="688"/>
                    <a:ext cx="270" cy="28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8" name="Picture 23" descr="Ige">
                    <a:extLst>
                      <a:ext uri="{FF2B5EF4-FFF2-40B4-BE49-F238E27FC236}">
                        <a16:creationId xmlns:a16="http://schemas.microsoft.com/office/drawing/2014/main" id="{81543864-5A59-4BFD-A2BC-68D23DF36A8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7171783">
                    <a:off x="4090" y="1274"/>
                    <a:ext cx="270" cy="28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9" name="Picture 24" descr="Ige">
                    <a:extLst>
                      <a:ext uri="{FF2B5EF4-FFF2-40B4-BE49-F238E27FC236}">
                        <a16:creationId xmlns:a16="http://schemas.microsoft.com/office/drawing/2014/main" id="{AEC3BF8F-FD57-435F-8927-BB9BBC1BDFD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7171783" flipH="1">
                    <a:off x="4766" y="1296"/>
                    <a:ext cx="270" cy="28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grpSp>
          <p:grpSp>
            <p:nvGrpSpPr>
              <p:cNvPr id="50" name="Group 25">
                <a:extLst>
                  <a:ext uri="{FF2B5EF4-FFF2-40B4-BE49-F238E27FC236}">
                    <a16:creationId xmlns:a16="http://schemas.microsoft.com/office/drawing/2014/main" id="{DE6C8FCB-DC17-45F5-93D6-FB45DED8565B}"/>
                  </a:ext>
                </a:extLst>
              </p:cNvPr>
              <p:cNvGrpSpPr>
                <a:grpSpLocks/>
              </p:cNvGrpSpPr>
              <p:nvPr/>
            </p:nvGrpSpPr>
            <p:grpSpPr bwMode="auto">
              <a:xfrm rot="2465674">
                <a:off x="2215" y="3620"/>
                <a:ext cx="330" cy="323"/>
                <a:chOff x="4083" y="688"/>
                <a:chExt cx="960" cy="905"/>
              </a:xfrm>
            </p:grpSpPr>
            <p:pic>
              <p:nvPicPr>
                <p:cNvPr id="60" name="Picture 26" descr="B cells without Ig">
                  <a:extLst>
                    <a:ext uri="{FF2B5EF4-FFF2-40B4-BE49-F238E27FC236}">
                      <a16:creationId xmlns:a16="http://schemas.microsoft.com/office/drawing/2014/main" id="{FA552AB0-E5E2-437D-A9CA-BAD83ED8B0C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07" y="783"/>
                  <a:ext cx="906" cy="81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nvGrpSpPr>
                <p:cNvPr id="61" name="Group 27">
                  <a:extLst>
                    <a:ext uri="{FF2B5EF4-FFF2-40B4-BE49-F238E27FC236}">
                      <a16:creationId xmlns:a16="http://schemas.microsoft.com/office/drawing/2014/main" id="{1353A6D5-3853-4DE1-8705-9B6DEE0E249D}"/>
                    </a:ext>
                  </a:extLst>
                </p:cNvPr>
                <p:cNvGrpSpPr>
                  <a:grpSpLocks/>
                </p:cNvGrpSpPr>
                <p:nvPr/>
              </p:nvGrpSpPr>
              <p:grpSpPr bwMode="auto">
                <a:xfrm>
                  <a:off x="4083" y="688"/>
                  <a:ext cx="960" cy="885"/>
                  <a:chOff x="4083" y="688"/>
                  <a:chExt cx="960" cy="885"/>
                </a:xfrm>
              </p:grpSpPr>
              <p:pic>
                <p:nvPicPr>
                  <p:cNvPr id="62" name="Picture 28" descr="Ige">
                    <a:extLst>
                      <a:ext uri="{FF2B5EF4-FFF2-40B4-BE49-F238E27FC236}">
                        <a16:creationId xmlns:a16="http://schemas.microsoft.com/office/drawing/2014/main" id="{CF3C57B0-0B6D-4B88-A813-1F9FB122D27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40" y="688"/>
                    <a:ext cx="270" cy="28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3" name="Picture 29" descr="Ige">
                    <a:extLst>
                      <a:ext uri="{FF2B5EF4-FFF2-40B4-BE49-F238E27FC236}">
                        <a16:creationId xmlns:a16="http://schemas.microsoft.com/office/drawing/2014/main" id="{A10021F9-EC11-4CE4-A5F5-859AA2D02FC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7171783">
                    <a:off x="4090" y="1274"/>
                    <a:ext cx="270" cy="28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64" name="Picture 30" descr="Ige">
                    <a:extLst>
                      <a:ext uri="{FF2B5EF4-FFF2-40B4-BE49-F238E27FC236}">
                        <a16:creationId xmlns:a16="http://schemas.microsoft.com/office/drawing/2014/main" id="{2ADAF5C9-A31B-4FD9-AFCB-1BDF83EB6ED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7171783" flipH="1">
                    <a:off x="4766" y="1296"/>
                    <a:ext cx="270" cy="28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grpSp>
          <p:sp>
            <p:nvSpPr>
              <p:cNvPr id="51" name="Text Box 31">
                <a:extLst>
                  <a:ext uri="{FF2B5EF4-FFF2-40B4-BE49-F238E27FC236}">
                    <a16:creationId xmlns:a16="http://schemas.microsoft.com/office/drawing/2014/main" id="{215D463D-E138-4708-A6CB-57F6AE086239}"/>
                  </a:ext>
                </a:extLst>
              </p:cNvPr>
              <p:cNvSpPr txBox="1">
                <a:spLocks noChangeArrowheads="1"/>
              </p:cNvSpPr>
              <p:nvPr/>
            </p:nvSpPr>
            <p:spPr bwMode="auto">
              <a:xfrm>
                <a:off x="1812" y="2555"/>
                <a:ext cx="396" cy="17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b="0" dirty="0">
                    <a:latin typeface="+mj-lt"/>
                  </a:rPr>
                  <a:t>Spleen</a:t>
                </a:r>
                <a:endParaRPr lang="fr-FR" sz="1400" b="0" dirty="0">
                  <a:latin typeface="+mj-lt"/>
                </a:endParaRPr>
              </a:p>
            </p:txBody>
          </p:sp>
          <p:sp>
            <p:nvSpPr>
              <p:cNvPr id="52" name="Text Box 32">
                <a:extLst>
                  <a:ext uri="{FF2B5EF4-FFF2-40B4-BE49-F238E27FC236}">
                    <a16:creationId xmlns:a16="http://schemas.microsoft.com/office/drawing/2014/main" id="{3FD1405B-A685-402A-8358-CB11B8C56C1E}"/>
                  </a:ext>
                </a:extLst>
              </p:cNvPr>
              <p:cNvSpPr txBox="1">
                <a:spLocks noChangeArrowheads="1"/>
              </p:cNvSpPr>
              <p:nvPr/>
            </p:nvSpPr>
            <p:spPr bwMode="auto">
              <a:xfrm>
                <a:off x="1684" y="3537"/>
                <a:ext cx="348" cy="17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b="0">
                    <a:latin typeface="+mj-lt"/>
                  </a:rPr>
                  <a:t>MALT</a:t>
                </a:r>
                <a:endParaRPr lang="fr-FR" sz="1400" b="0">
                  <a:latin typeface="+mj-lt"/>
                </a:endParaRPr>
              </a:p>
            </p:txBody>
          </p:sp>
          <p:sp>
            <p:nvSpPr>
              <p:cNvPr id="53" name="Text Box 33">
                <a:extLst>
                  <a:ext uri="{FF2B5EF4-FFF2-40B4-BE49-F238E27FC236}">
                    <a16:creationId xmlns:a16="http://schemas.microsoft.com/office/drawing/2014/main" id="{17A787B6-682C-485F-9126-8B5D4184DE2F}"/>
                  </a:ext>
                </a:extLst>
              </p:cNvPr>
              <p:cNvSpPr txBox="1">
                <a:spLocks noChangeArrowheads="1"/>
              </p:cNvSpPr>
              <p:nvPr/>
            </p:nvSpPr>
            <p:spPr bwMode="auto">
              <a:xfrm>
                <a:off x="1901" y="3112"/>
                <a:ext cx="632" cy="17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b="0" dirty="0" err="1">
                    <a:latin typeface="+mj-lt"/>
                  </a:rPr>
                  <a:t>Lymph</a:t>
                </a:r>
                <a:r>
                  <a:rPr lang="fr-CH" sz="1400" b="0" dirty="0">
                    <a:latin typeface="+mj-lt"/>
                  </a:rPr>
                  <a:t> </a:t>
                </a:r>
                <a:r>
                  <a:rPr lang="fr-CH" sz="1400" b="0" dirty="0" err="1">
                    <a:latin typeface="+mj-lt"/>
                  </a:rPr>
                  <a:t>node</a:t>
                </a:r>
                <a:endParaRPr lang="fr-FR" sz="1400" b="0" dirty="0">
                  <a:latin typeface="+mj-lt"/>
                </a:endParaRPr>
              </a:p>
            </p:txBody>
          </p:sp>
          <p:grpSp>
            <p:nvGrpSpPr>
              <p:cNvPr id="54" name="Group 34">
                <a:extLst>
                  <a:ext uri="{FF2B5EF4-FFF2-40B4-BE49-F238E27FC236}">
                    <a16:creationId xmlns:a16="http://schemas.microsoft.com/office/drawing/2014/main" id="{3C3CC2C5-D4F9-4F10-BEDE-B488E04017CA}"/>
                  </a:ext>
                </a:extLst>
              </p:cNvPr>
              <p:cNvGrpSpPr>
                <a:grpSpLocks/>
              </p:cNvGrpSpPr>
              <p:nvPr/>
            </p:nvGrpSpPr>
            <p:grpSpPr bwMode="auto">
              <a:xfrm rot="1764905">
                <a:off x="1187" y="3066"/>
                <a:ext cx="330" cy="323"/>
                <a:chOff x="4083" y="688"/>
                <a:chExt cx="960" cy="905"/>
              </a:xfrm>
            </p:grpSpPr>
            <p:pic>
              <p:nvPicPr>
                <p:cNvPr id="55" name="Picture 35" descr="B cells without Ig">
                  <a:extLst>
                    <a:ext uri="{FF2B5EF4-FFF2-40B4-BE49-F238E27FC236}">
                      <a16:creationId xmlns:a16="http://schemas.microsoft.com/office/drawing/2014/main" id="{A13EB756-8DC5-4C74-976C-904E8616981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07" y="783"/>
                  <a:ext cx="906" cy="81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nvGrpSpPr>
                <p:cNvPr id="56" name="Group 36">
                  <a:extLst>
                    <a:ext uri="{FF2B5EF4-FFF2-40B4-BE49-F238E27FC236}">
                      <a16:creationId xmlns:a16="http://schemas.microsoft.com/office/drawing/2014/main" id="{58638220-5302-4E71-A54E-AB73C7CB8AAA}"/>
                    </a:ext>
                  </a:extLst>
                </p:cNvPr>
                <p:cNvGrpSpPr>
                  <a:grpSpLocks/>
                </p:cNvGrpSpPr>
                <p:nvPr/>
              </p:nvGrpSpPr>
              <p:grpSpPr bwMode="auto">
                <a:xfrm>
                  <a:off x="4083" y="688"/>
                  <a:ext cx="960" cy="885"/>
                  <a:chOff x="4083" y="688"/>
                  <a:chExt cx="960" cy="885"/>
                </a:xfrm>
              </p:grpSpPr>
              <p:pic>
                <p:nvPicPr>
                  <p:cNvPr id="57" name="Picture 37" descr="Ige">
                    <a:extLst>
                      <a:ext uri="{FF2B5EF4-FFF2-40B4-BE49-F238E27FC236}">
                        <a16:creationId xmlns:a16="http://schemas.microsoft.com/office/drawing/2014/main" id="{DD6A4F60-7871-4987-B767-75B38028BFE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40" y="688"/>
                    <a:ext cx="270" cy="28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8" name="Picture 38" descr="Ige">
                    <a:extLst>
                      <a:ext uri="{FF2B5EF4-FFF2-40B4-BE49-F238E27FC236}">
                        <a16:creationId xmlns:a16="http://schemas.microsoft.com/office/drawing/2014/main" id="{D4E37688-FAAB-4F0A-95C9-13A311DCCA8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7171783">
                    <a:off x="4090" y="1274"/>
                    <a:ext cx="270" cy="28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59" name="Picture 39" descr="Ige">
                    <a:extLst>
                      <a:ext uri="{FF2B5EF4-FFF2-40B4-BE49-F238E27FC236}">
                        <a16:creationId xmlns:a16="http://schemas.microsoft.com/office/drawing/2014/main" id="{54C5E621-5CA3-4850-8397-27C0A589336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7171783" flipH="1">
                    <a:off x="4766" y="1296"/>
                    <a:ext cx="270" cy="28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grpSp>
        </p:grpSp>
        <p:sp>
          <p:nvSpPr>
            <p:cNvPr id="6" name="Rectangle 40">
              <a:extLst>
                <a:ext uri="{FF2B5EF4-FFF2-40B4-BE49-F238E27FC236}">
                  <a16:creationId xmlns:a16="http://schemas.microsoft.com/office/drawing/2014/main" id="{C44277B3-CB34-453E-991A-B73DA4AD4A34}"/>
                </a:ext>
              </a:extLst>
            </p:cNvPr>
            <p:cNvSpPr>
              <a:spLocks noChangeArrowheads="1"/>
            </p:cNvSpPr>
            <p:nvPr/>
          </p:nvSpPr>
          <p:spPr bwMode="auto">
            <a:xfrm>
              <a:off x="2526" y="2952"/>
              <a:ext cx="516" cy="528"/>
            </a:xfrm>
            <a:prstGeom prst="rect">
              <a:avLst/>
            </a:prstGeom>
            <a:noFill/>
            <a:ln w="28575">
              <a:solidFill>
                <a:srgbClr val="FF0000"/>
              </a:solidFill>
              <a:prstDash val="dash"/>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pPr eaLnBrk="1" hangingPunct="1"/>
              <a:endParaRPr lang="fr-FR"/>
            </a:p>
          </p:txBody>
        </p:sp>
        <p:grpSp>
          <p:nvGrpSpPr>
            <p:cNvPr id="7" name="Group 41">
              <a:extLst>
                <a:ext uri="{FF2B5EF4-FFF2-40B4-BE49-F238E27FC236}">
                  <a16:creationId xmlns:a16="http://schemas.microsoft.com/office/drawing/2014/main" id="{C5265C9B-A53B-46EB-A1D7-3048A49D743F}"/>
                </a:ext>
              </a:extLst>
            </p:cNvPr>
            <p:cNvGrpSpPr>
              <a:grpSpLocks/>
            </p:cNvGrpSpPr>
            <p:nvPr/>
          </p:nvGrpSpPr>
          <p:grpSpPr bwMode="auto">
            <a:xfrm>
              <a:off x="3036" y="1974"/>
              <a:ext cx="2970" cy="1872"/>
              <a:chOff x="3036" y="1710"/>
              <a:chExt cx="2970" cy="1872"/>
            </a:xfrm>
          </p:grpSpPr>
          <p:pic>
            <p:nvPicPr>
              <p:cNvPr id="38" name="Picture 42">
                <a:extLst>
                  <a:ext uri="{FF2B5EF4-FFF2-40B4-BE49-F238E27FC236}">
                    <a16:creationId xmlns:a16="http://schemas.microsoft.com/office/drawing/2014/main" id="{D823DD66-F5F7-4EB3-ADED-70C617BDB22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l="63985" t="47461" r="5313" b="25391"/>
              <a:stretch>
                <a:fillRect/>
              </a:stretch>
            </p:blipFill>
            <p:spPr bwMode="auto">
              <a:xfrm>
                <a:off x="3360" y="1710"/>
                <a:ext cx="2646" cy="1872"/>
              </a:xfrm>
              <a:prstGeom prst="rect">
                <a:avLst/>
              </a:pr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pic>
          <p:sp>
            <p:nvSpPr>
              <p:cNvPr id="39" name="Line 43">
                <a:extLst>
                  <a:ext uri="{FF2B5EF4-FFF2-40B4-BE49-F238E27FC236}">
                    <a16:creationId xmlns:a16="http://schemas.microsoft.com/office/drawing/2014/main" id="{A754F8E1-7F75-436E-B9E3-486DED73C483}"/>
                  </a:ext>
                </a:extLst>
              </p:cNvPr>
              <p:cNvSpPr>
                <a:spLocks noChangeShapeType="1"/>
              </p:cNvSpPr>
              <p:nvPr/>
            </p:nvSpPr>
            <p:spPr bwMode="auto">
              <a:xfrm flipV="1">
                <a:off x="3036" y="1710"/>
                <a:ext cx="312" cy="954"/>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a:p>
            </p:txBody>
          </p:sp>
          <p:sp>
            <p:nvSpPr>
              <p:cNvPr id="40" name="Line 44">
                <a:extLst>
                  <a:ext uri="{FF2B5EF4-FFF2-40B4-BE49-F238E27FC236}">
                    <a16:creationId xmlns:a16="http://schemas.microsoft.com/office/drawing/2014/main" id="{65C08BF9-C4FD-427D-8BCD-3EA38E325433}"/>
                  </a:ext>
                </a:extLst>
              </p:cNvPr>
              <p:cNvSpPr>
                <a:spLocks noChangeShapeType="1"/>
              </p:cNvSpPr>
              <p:nvPr/>
            </p:nvSpPr>
            <p:spPr bwMode="auto">
              <a:xfrm>
                <a:off x="3036" y="3216"/>
                <a:ext cx="312" cy="348"/>
              </a:xfrm>
              <a:prstGeom prst="line">
                <a:avLst/>
              </a:prstGeom>
              <a:noFill/>
              <a:ln w="9525">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a:p>
            </p:txBody>
          </p:sp>
        </p:grpSp>
        <p:sp>
          <p:nvSpPr>
            <p:cNvPr id="8" name="Rectangle 45">
              <a:extLst>
                <a:ext uri="{FF2B5EF4-FFF2-40B4-BE49-F238E27FC236}">
                  <a16:creationId xmlns:a16="http://schemas.microsoft.com/office/drawing/2014/main" id="{369C8B02-8DCD-453C-A907-A333DCF4338B}"/>
                </a:ext>
              </a:extLst>
            </p:cNvPr>
            <p:cNvSpPr>
              <a:spLocks noChangeArrowheads="1"/>
            </p:cNvSpPr>
            <p:nvPr/>
          </p:nvSpPr>
          <p:spPr bwMode="auto">
            <a:xfrm>
              <a:off x="4577" y="2134"/>
              <a:ext cx="821" cy="726"/>
            </a:xfrm>
            <a:prstGeom prst="rect">
              <a:avLst/>
            </a:prstGeom>
            <a:noFill/>
            <a:ln w="28575">
              <a:solidFill>
                <a:srgbClr val="FF0000"/>
              </a:solidFill>
              <a:prstDash val="dash"/>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pPr eaLnBrk="1" hangingPunct="1"/>
              <a:endParaRPr lang="fr-FR"/>
            </a:p>
          </p:txBody>
        </p:sp>
        <p:grpSp>
          <p:nvGrpSpPr>
            <p:cNvPr id="9" name="Group 46">
              <a:extLst>
                <a:ext uri="{FF2B5EF4-FFF2-40B4-BE49-F238E27FC236}">
                  <a16:creationId xmlns:a16="http://schemas.microsoft.com/office/drawing/2014/main" id="{8541D59C-1A02-4C35-B8C6-2732E3EC4D6D}"/>
                </a:ext>
              </a:extLst>
            </p:cNvPr>
            <p:cNvGrpSpPr>
              <a:grpSpLocks/>
            </p:cNvGrpSpPr>
            <p:nvPr/>
          </p:nvGrpSpPr>
          <p:grpSpPr bwMode="auto">
            <a:xfrm>
              <a:off x="3345" y="1968"/>
              <a:ext cx="2664" cy="1891"/>
              <a:chOff x="3345" y="1968"/>
              <a:chExt cx="2664" cy="1891"/>
            </a:xfrm>
          </p:grpSpPr>
          <p:pic>
            <p:nvPicPr>
              <p:cNvPr id="34" name="Picture 47" descr="LN_Zoom with HEV">
                <a:extLst>
                  <a:ext uri="{FF2B5EF4-FFF2-40B4-BE49-F238E27FC236}">
                    <a16:creationId xmlns:a16="http://schemas.microsoft.com/office/drawing/2014/main" id="{1E78DB78-EAE7-43C5-9FDC-9791F005E17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345" y="1968"/>
                <a:ext cx="2664" cy="189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5" name="Text Box 48">
                <a:extLst>
                  <a:ext uri="{FF2B5EF4-FFF2-40B4-BE49-F238E27FC236}">
                    <a16:creationId xmlns:a16="http://schemas.microsoft.com/office/drawing/2014/main" id="{6C0CA74A-CE5A-4F5E-93A1-C91EE5CF4C27}"/>
                  </a:ext>
                </a:extLst>
              </p:cNvPr>
              <p:cNvSpPr txBox="1">
                <a:spLocks noChangeArrowheads="1"/>
              </p:cNvSpPr>
              <p:nvPr/>
            </p:nvSpPr>
            <p:spPr bwMode="auto">
              <a:xfrm>
                <a:off x="5036" y="3453"/>
                <a:ext cx="636" cy="174"/>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b="0" dirty="0">
                    <a:latin typeface="+mj-lt"/>
                  </a:rPr>
                  <a:t>B </a:t>
                </a:r>
                <a:r>
                  <a:rPr lang="fr-CH" sz="1400" b="0" dirty="0" err="1">
                    <a:latin typeface="+mj-lt"/>
                  </a:rPr>
                  <a:t>cell</a:t>
                </a:r>
                <a:r>
                  <a:rPr lang="fr-CH" sz="1400" b="0" dirty="0">
                    <a:latin typeface="+mj-lt"/>
                  </a:rPr>
                  <a:t> </a:t>
                </a:r>
                <a:r>
                  <a:rPr lang="fr-CH" sz="1400" b="0" dirty="0" err="1">
                    <a:latin typeface="+mj-lt"/>
                  </a:rPr>
                  <a:t>follicle</a:t>
                </a:r>
                <a:endParaRPr lang="fr-FR" sz="1400" b="0" dirty="0">
                  <a:latin typeface="+mj-lt"/>
                </a:endParaRPr>
              </a:p>
            </p:txBody>
          </p:sp>
          <p:sp>
            <p:nvSpPr>
              <p:cNvPr id="36" name="Text Box 49">
                <a:extLst>
                  <a:ext uri="{FF2B5EF4-FFF2-40B4-BE49-F238E27FC236}">
                    <a16:creationId xmlns:a16="http://schemas.microsoft.com/office/drawing/2014/main" id="{4765B512-FB0C-4943-8D8B-EDA515F4B898}"/>
                  </a:ext>
                </a:extLst>
              </p:cNvPr>
              <p:cNvSpPr txBox="1">
                <a:spLocks noChangeArrowheads="1"/>
              </p:cNvSpPr>
              <p:nvPr/>
            </p:nvSpPr>
            <p:spPr bwMode="auto">
              <a:xfrm>
                <a:off x="3888" y="2599"/>
                <a:ext cx="542" cy="174"/>
              </a:xfrm>
              <a:prstGeom prst="rect">
                <a:avLst/>
              </a:prstGeom>
              <a:solidFill>
                <a:schemeClr val="bg1"/>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b="0" dirty="0">
                    <a:latin typeface="+mj-lt"/>
                  </a:rPr>
                  <a:t>T </a:t>
                </a:r>
                <a:r>
                  <a:rPr lang="fr-CH" sz="1400" b="0" dirty="0" err="1">
                    <a:latin typeface="+mj-lt"/>
                  </a:rPr>
                  <a:t>cell</a:t>
                </a:r>
                <a:r>
                  <a:rPr lang="fr-CH" sz="1400" b="0" dirty="0">
                    <a:latin typeface="+mj-lt"/>
                  </a:rPr>
                  <a:t> area</a:t>
                </a:r>
                <a:endParaRPr lang="fr-FR" sz="1400" b="0" dirty="0">
                  <a:latin typeface="+mj-lt"/>
                </a:endParaRPr>
              </a:p>
            </p:txBody>
          </p:sp>
          <p:sp>
            <p:nvSpPr>
              <p:cNvPr id="37" name="Text Box 50">
                <a:extLst>
                  <a:ext uri="{FF2B5EF4-FFF2-40B4-BE49-F238E27FC236}">
                    <a16:creationId xmlns:a16="http://schemas.microsoft.com/office/drawing/2014/main" id="{E8FDA2D0-7164-4D9B-821C-6EBD9B6CA955}"/>
                  </a:ext>
                </a:extLst>
              </p:cNvPr>
              <p:cNvSpPr txBox="1">
                <a:spLocks noChangeArrowheads="1"/>
              </p:cNvSpPr>
              <p:nvPr/>
            </p:nvSpPr>
            <p:spPr bwMode="auto">
              <a:xfrm>
                <a:off x="4012" y="3521"/>
                <a:ext cx="295" cy="13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000" b="0"/>
                  <a:t>HEV</a:t>
                </a:r>
                <a:endParaRPr lang="fr-FR" sz="1000" b="0"/>
              </a:p>
            </p:txBody>
          </p:sp>
        </p:grpSp>
        <p:grpSp>
          <p:nvGrpSpPr>
            <p:cNvPr id="10" name="Group 53">
              <a:extLst>
                <a:ext uri="{FF2B5EF4-FFF2-40B4-BE49-F238E27FC236}">
                  <a16:creationId xmlns:a16="http://schemas.microsoft.com/office/drawing/2014/main" id="{B23AF331-FBC1-47F5-B269-E188F68C7FF0}"/>
                </a:ext>
              </a:extLst>
            </p:cNvPr>
            <p:cNvGrpSpPr>
              <a:grpSpLocks/>
            </p:cNvGrpSpPr>
            <p:nvPr/>
          </p:nvGrpSpPr>
          <p:grpSpPr bwMode="auto">
            <a:xfrm>
              <a:off x="4061" y="1797"/>
              <a:ext cx="1675" cy="653"/>
              <a:chOff x="4085" y="1797"/>
              <a:chExt cx="1675" cy="653"/>
            </a:xfrm>
          </p:grpSpPr>
          <p:sp>
            <p:nvSpPr>
              <p:cNvPr id="25" name="Text Box 54">
                <a:extLst>
                  <a:ext uri="{FF2B5EF4-FFF2-40B4-BE49-F238E27FC236}">
                    <a16:creationId xmlns:a16="http://schemas.microsoft.com/office/drawing/2014/main" id="{DD8A35A3-414A-42DE-81C2-AB12B4A74831}"/>
                  </a:ext>
                </a:extLst>
              </p:cNvPr>
              <p:cNvSpPr txBox="1">
                <a:spLocks noChangeArrowheads="1"/>
              </p:cNvSpPr>
              <p:nvPr/>
            </p:nvSpPr>
            <p:spPr bwMode="auto">
              <a:xfrm>
                <a:off x="5034" y="1797"/>
                <a:ext cx="718" cy="174"/>
              </a:xfrm>
              <a:prstGeom prst="rect">
                <a:avLst/>
              </a:prstGeom>
              <a:solidFill>
                <a:schemeClr val="bg1"/>
              </a:solidFill>
              <a:ln w="9525">
                <a:noFill/>
                <a:miter lim="800000"/>
                <a:headEnd/>
                <a:tailEnd/>
              </a:ln>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b="0" dirty="0">
                    <a:latin typeface="+mj-lt"/>
                  </a:rPr>
                  <a:t>Ag entry to LN</a:t>
                </a:r>
                <a:endParaRPr lang="en-US" sz="1400" b="0" dirty="0">
                  <a:latin typeface="+mj-lt"/>
                </a:endParaRPr>
              </a:p>
            </p:txBody>
          </p:sp>
          <p:sp>
            <p:nvSpPr>
              <p:cNvPr id="26" name="Line 55">
                <a:extLst>
                  <a:ext uri="{FF2B5EF4-FFF2-40B4-BE49-F238E27FC236}">
                    <a16:creationId xmlns:a16="http://schemas.microsoft.com/office/drawing/2014/main" id="{5A987D88-D39A-4EAC-AFFB-859A3AC0A791}"/>
                  </a:ext>
                </a:extLst>
              </p:cNvPr>
              <p:cNvSpPr>
                <a:spLocks noChangeShapeType="1"/>
              </p:cNvSpPr>
              <p:nvPr/>
            </p:nvSpPr>
            <p:spPr bwMode="auto">
              <a:xfrm>
                <a:off x="5280" y="1980"/>
                <a:ext cx="0" cy="258"/>
              </a:xfrm>
              <a:prstGeom prst="line">
                <a:avLst/>
              </a:prstGeom>
              <a:noFill/>
              <a:ln w="19050">
                <a:solidFill>
                  <a:schemeClr val="tx1"/>
                </a:solidFill>
                <a:round/>
                <a:headEnd/>
                <a:tailEnd/>
              </a:ln>
              <a:extLst>
                <a:ext uri="{909E8E84-426E-40dd-AFC4-6F175D3DCCD1}">
                  <a14:hiddenFill xmlns="" xmlns:a14="http://schemas.microsoft.com/office/drawing/2010/main">
                    <a:noFill/>
                  </a14:hiddenFill>
                </a:ext>
              </a:extLst>
            </p:spPr>
            <p:txBody>
              <a:bodyPr/>
              <a:lstStyle/>
              <a:p>
                <a:endParaRPr lang="en-US"/>
              </a:p>
            </p:txBody>
          </p:sp>
          <p:sp>
            <p:nvSpPr>
              <p:cNvPr id="27" name="Freeform 56">
                <a:extLst>
                  <a:ext uri="{FF2B5EF4-FFF2-40B4-BE49-F238E27FC236}">
                    <a16:creationId xmlns:a16="http://schemas.microsoft.com/office/drawing/2014/main" id="{3D746292-19FD-4E91-BD4F-160E8B772BD2}"/>
                  </a:ext>
                </a:extLst>
              </p:cNvPr>
              <p:cNvSpPr>
                <a:spLocks/>
              </p:cNvSpPr>
              <p:nvPr/>
            </p:nvSpPr>
            <p:spPr bwMode="auto">
              <a:xfrm>
                <a:off x="4748" y="2226"/>
                <a:ext cx="532" cy="151"/>
              </a:xfrm>
              <a:custGeom>
                <a:avLst/>
                <a:gdLst>
                  <a:gd name="T0" fmla="*/ 1 w 942"/>
                  <a:gd name="T1" fmla="*/ 0 h 313"/>
                  <a:gd name="T2" fmla="*/ 1 w 942"/>
                  <a:gd name="T3" fmla="*/ 0 h 313"/>
                  <a:gd name="T4" fmla="*/ 1 w 942"/>
                  <a:gd name="T5" fmla="*/ 0 h 313"/>
                  <a:gd name="T6" fmla="*/ 1 w 942"/>
                  <a:gd name="T7" fmla="*/ 0 h 313"/>
                  <a:gd name="T8" fmla="*/ 0 w 942"/>
                  <a:gd name="T9" fmla="*/ 0 h 313"/>
                  <a:gd name="T10" fmla="*/ 0 60000 65536"/>
                  <a:gd name="T11" fmla="*/ 0 60000 65536"/>
                  <a:gd name="T12" fmla="*/ 0 60000 65536"/>
                  <a:gd name="T13" fmla="*/ 0 60000 65536"/>
                  <a:gd name="T14" fmla="*/ 0 60000 65536"/>
                  <a:gd name="T15" fmla="*/ 0 w 942"/>
                  <a:gd name="T16" fmla="*/ 0 h 313"/>
                  <a:gd name="T17" fmla="*/ 942 w 942"/>
                  <a:gd name="T18" fmla="*/ 313 h 313"/>
                </a:gdLst>
                <a:ahLst/>
                <a:cxnLst>
                  <a:cxn ang="T10">
                    <a:pos x="T0" y="T1"/>
                  </a:cxn>
                  <a:cxn ang="T11">
                    <a:pos x="T2" y="T3"/>
                  </a:cxn>
                  <a:cxn ang="T12">
                    <a:pos x="T4" y="T5"/>
                  </a:cxn>
                  <a:cxn ang="T13">
                    <a:pos x="T6" y="T7"/>
                  </a:cxn>
                  <a:cxn ang="T14">
                    <a:pos x="T8" y="T9"/>
                  </a:cxn>
                </a:cxnLst>
                <a:rect l="T15" t="T16" r="T17" b="T18"/>
                <a:pathLst>
                  <a:path w="942" h="313">
                    <a:moveTo>
                      <a:pt x="942" y="0"/>
                    </a:moveTo>
                    <a:cubicBezTo>
                      <a:pt x="923" y="54"/>
                      <a:pt x="904" y="108"/>
                      <a:pt x="852" y="156"/>
                    </a:cubicBezTo>
                    <a:cubicBezTo>
                      <a:pt x="800" y="204"/>
                      <a:pt x="724" y="263"/>
                      <a:pt x="630" y="288"/>
                    </a:cubicBezTo>
                    <a:cubicBezTo>
                      <a:pt x="536" y="313"/>
                      <a:pt x="393" y="303"/>
                      <a:pt x="288" y="306"/>
                    </a:cubicBezTo>
                    <a:cubicBezTo>
                      <a:pt x="183" y="309"/>
                      <a:pt x="91" y="307"/>
                      <a:pt x="0" y="306"/>
                    </a:cubicBezTo>
                  </a:path>
                </a:pathLst>
              </a:custGeom>
              <a:noFill/>
              <a:ln w="9525">
                <a:solidFill>
                  <a:schemeClr val="tx1"/>
                </a:solidFill>
                <a:round/>
                <a:headEnd/>
                <a:tailEnd type="triangle" w="med" len="med"/>
              </a:ln>
              <a:extLst>
                <a:ext uri="{909E8E84-426E-40dd-AFC4-6F175D3DCCD1}">
                  <a14:hiddenFill xmlns="" xmlns:a14="http://schemas.microsoft.com/office/drawing/2010/main">
                    <a:solidFill>
                      <a:srgbClr val="FFFFFF"/>
                    </a:solidFill>
                  </a14:hiddenFill>
                </a:ext>
              </a:extLst>
            </p:spPr>
            <p:txBody>
              <a:bodyPr/>
              <a:lstStyle/>
              <a:p>
                <a:endParaRPr lang="en-US"/>
              </a:p>
            </p:txBody>
          </p:sp>
          <p:sp>
            <p:nvSpPr>
              <p:cNvPr id="28" name="Freeform 57">
                <a:extLst>
                  <a:ext uri="{FF2B5EF4-FFF2-40B4-BE49-F238E27FC236}">
                    <a16:creationId xmlns:a16="http://schemas.microsoft.com/office/drawing/2014/main" id="{78D4634F-0C1D-451D-9580-BDB72F174899}"/>
                  </a:ext>
                </a:extLst>
              </p:cNvPr>
              <p:cNvSpPr>
                <a:spLocks/>
              </p:cNvSpPr>
              <p:nvPr/>
            </p:nvSpPr>
            <p:spPr bwMode="auto">
              <a:xfrm rot="2176976" flipH="1" flipV="1">
                <a:off x="5259" y="2296"/>
                <a:ext cx="501" cy="108"/>
              </a:xfrm>
              <a:custGeom>
                <a:avLst/>
                <a:gdLst>
                  <a:gd name="T0" fmla="*/ 1 w 942"/>
                  <a:gd name="T1" fmla="*/ 0 h 313"/>
                  <a:gd name="T2" fmla="*/ 1 w 942"/>
                  <a:gd name="T3" fmla="*/ 0 h 313"/>
                  <a:gd name="T4" fmla="*/ 1 w 942"/>
                  <a:gd name="T5" fmla="*/ 0 h 313"/>
                  <a:gd name="T6" fmla="*/ 1 w 942"/>
                  <a:gd name="T7" fmla="*/ 0 h 313"/>
                  <a:gd name="T8" fmla="*/ 0 w 942"/>
                  <a:gd name="T9" fmla="*/ 0 h 313"/>
                  <a:gd name="T10" fmla="*/ 0 60000 65536"/>
                  <a:gd name="T11" fmla="*/ 0 60000 65536"/>
                  <a:gd name="T12" fmla="*/ 0 60000 65536"/>
                  <a:gd name="T13" fmla="*/ 0 60000 65536"/>
                  <a:gd name="T14" fmla="*/ 0 60000 65536"/>
                  <a:gd name="T15" fmla="*/ 0 w 942"/>
                  <a:gd name="T16" fmla="*/ 0 h 313"/>
                  <a:gd name="T17" fmla="*/ 942 w 942"/>
                  <a:gd name="T18" fmla="*/ 313 h 313"/>
                </a:gdLst>
                <a:ahLst/>
                <a:cxnLst>
                  <a:cxn ang="T10">
                    <a:pos x="T0" y="T1"/>
                  </a:cxn>
                  <a:cxn ang="T11">
                    <a:pos x="T2" y="T3"/>
                  </a:cxn>
                  <a:cxn ang="T12">
                    <a:pos x="T4" y="T5"/>
                  </a:cxn>
                  <a:cxn ang="T13">
                    <a:pos x="T6" y="T7"/>
                  </a:cxn>
                  <a:cxn ang="T14">
                    <a:pos x="T8" y="T9"/>
                  </a:cxn>
                </a:cxnLst>
                <a:rect l="T15" t="T16" r="T17" b="T18"/>
                <a:pathLst>
                  <a:path w="942" h="313">
                    <a:moveTo>
                      <a:pt x="942" y="0"/>
                    </a:moveTo>
                    <a:cubicBezTo>
                      <a:pt x="923" y="54"/>
                      <a:pt x="904" y="108"/>
                      <a:pt x="852" y="156"/>
                    </a:cubicBezTo>
                    <a:cubicBezTo>
                      <a:pt x="800" y="204"/>
                      <a:pt x="724" y="263"/>
                      <a:pt x="630" y="288"/>
                    </a:cubicBezTo>
                    <a:cubicBezTo>
                      <a:pt x="536" y="313"/>
                      <a:pt x="393" y="303"/>
                      <a:pt x="288" y="306"/>
                    </a:cubicBezTo>
                    <a:cubicBezTo>
                      <a:pt x="183" y="309"/>
                      <a:pt x="91" y="307"/>
                      <a:pt x="0" y="306"/>
                    </a:cubicBezTo>
                  </a:path>
                </a:pathLst>
              </a:custGeom>
              <a:noFill/>
              <a:ln w="9525">
                <a:solidFill>
                  <a:schemeClr val="tx1"/>
                </a:solidFill>
                <a:round/>
                <a:headEnd/>
                <a:tailEnd type="triangle" w="med" len="med"/>
              </a:ln>
              <a:extLst>
                <a:ext uri="{909E8E84-426E-40dd-AFC4-6F175D3DCCD1}">
                  <a14:hiddenFill xmlns="" xmlns:a14="http://schemas.microsoft.com/office/drawing/2010/main">
                    <a:solidFill>
                      <a:srgbClr val="FFFFFF"/>
                    </a:solidFill>
                  </a14:hiddenFill>
                </a:ext>
              </a:extLst>
            </p:spPr>
            <p:txBody>
              <a:bodyPr/>
              <a:lstStyle/>
              <a:p>
                <a:endParaRPr lang="en-US"/>
              </a:p>
            </p:txBody>
          </p:sp>
          <p:grpSp>
            <p:nvGrpSpPr>
              <p:cNvPr id="29" name="Group 58">
                <a:extLst>
                  <a:ext uri="{FF2B5EF4-FFF2-40B4-BE49-F238E27FC236}">
                    <a16:creationId xmlns:a16="http://schemas.microsoft.com/office/drawing/2014/main" id="{D0375D83-DDA8-4AEA-A549-805289ED564D}"/>
                  </a:ext>
                </a:extLst>
              </p:cNvPr>
              <p:cNvGrpSpPr>
                <a:grpSpLocks/>
              </p:cNvGrpSpPr>
              <p:nvPr/>
            </p:nvGrpSpPr>
            <p:grpSpPr bwMode="auto">
              <a:xfrm>
                <a:off x="4359" y="2229"/>
                <a:ext cx="246" cy="221"/>
                <a:chOff x="2383" y="1515"/>
                <a:chExt cx="219" cy="221"/>
              </a:xfrm>
            </p:grpSpPr>
            <p:sp>
              <p:nvSpPr>
                <p:cNvPr id="31" name="Freeform 59">
                  <a:extLst>
                    <a:ext uri="{FF2B5EF4-FFF2-40B4-BE49-F238E27FC236}">
                      <a16:creationId xmlns:a16="http://schemas.microsoft.com/office/drawing/2014/main" id="{CD7593AF-2667-49CD-B14E-12AA8A611F83}"/>
                    </a:ext>
                  </a:extLst>
                </p:cNvPr>
                <p:cNvSpPr>
                  <a:spLocks/>
                </p:cNvSpPr>
                <p:nvPr/>
              </p:nvSpPr>
              <p:spPr bwMode="auto">
                <a:xfrm>
                  <a:off x="2383" y="1515"/>
                  <a:ext cx="219" cy="221"/>
                </a:xfrm>
                <a:custGeom>
                  <a:avLst/>
                  <a:gdLst>
                    <a:gd name="T0" fmla="*/ 121 w 219"/>
                    <a:gd name="T1" fmla="*/ 5 h 221"/>
                    <a:gd name="T2" fmla="*/ 91 w 219"/>
                    <a:gd name="T3" fmla="*/ 7 h 221"/>
                    <a:gd name="T4" fmla="*/ 83 w 219"/>
                    <a:gd name="T5" fmla="*/ 35 h 221"/>
                    <a:gd name="T6" fmla="*/ 107 w 219"/>
                    <a:gd name="T7" fmla="*/ 53 h 221"/>
                    <a:gd name="T8" fmla="*/ 89 w 219"/>
                    <a:gd name="T9" fmla="*/ 53 h 221"/>
                    <a:gd name="T10" fmla="*/ 59 w 219"/>
                    <a:gd name="T11" fmla="*/ 47 h 221"/>
                    <a:gd name="T12" fmla="*/ 65 w 219"/>
                    <a:gd name="T13" fmla="*/ 69 h 221"/>
                    <a:gd name="T14" fmla="*/ 37 w 219"/>
                    <a:gd name="T15" fmla="*/ 77 h 221"/>
                    <a:gd name="T16" fmla="*/ 35 w 219"/>
                    <a:gd name="T17" fmla="*/ 97 h 221"/>
                    <a:gd name="T18" fmla="*/ 35 w 219"/>
                    <a:gd name="T19" fmla="*/ 117 h 221"/>
                    <a:gd name="T20" fmla="*/ 53 w 219"/>
                    <a:gd name="T21" fmla="*/ 117 h 221"/>
                    <a:gd name="T22" fmla="*/ 33 w 219"/>
                    <a:gd name="T23" fmla="*/ 143 h 221"/>
                    <a:gd name="T24" fmla="*/ 5 w 219"/>
                    <a:gd name="T25" fmla="*/ 143 h 221"/>
                    <a:gd name="T26" fmla="*/ 17 w 219"/>
                    <a:gd name="T27" fmla="*/ 151 h 221"/>
                    <a:gd name="T28" fmla="*/ 49 w 219"/>
                    <a:gd name="T29" fmla="*/ 151 h 221"/>
                    <a:gd name="T30" fmla="*/ 27 w 219"/>
                    <a:gd name="T31" fmla="*/ 177 h 221"/>
                    <a:gd name="T32" fmla="*/ 5 w 219"/>
                    <a:gd name="T33" fmla="*/ 173 h 221"/>
                    <a:gd name="T34" fmla="*/ 7 w 219"/>
                    <a:gd name="T35" fmla="*/ 211 h 221"/>
                    <a:gd name="T36" fmla="*/ 45 w 219"/>
                    <a:gd name="T37" fmla="*/ 191 h 221"/>
                    <a:gd name="T38" fmla="*/ 65 w 219"/>
                    <a:gd name="T39" fmla="*/ 149 h 221"/>
                    <a:gd name="T40" fmla="*/ 89 w 219"/>
                    <a:gd name="T41" fmla="*/ 217 h 221"/>
                    <a:gd name="T42" fmla="*/ 89 w 219"/>
                    <a:gd name="T43" fmla="*/ 173 h 221"/>
                    <a:gd name="T44" fmla="*/ 115 w 219"/>
                    <a:gd name="T45" fmla="*/ 135 h 221"/>
                    <a:gd name="T46" fmla="*/ 117 w 219"/>
                    <a:gd name="T47" fmla="*/ 153 h 221"/>
                    <a:gd name="T48" fmla="*/ 119 w 219"/>
                    <a:gd name="T49" fmla="*/ 193 h 221"/>
                    <a:gd name="T50" fmla="*/ 129 w 219"/>
                    <a:gd name="T51" fmla="*/ 221 h 221"/>
                    <a:gd name="T52" fmla="*/ 131 w 219"/>
                    <a:gd name="T53" fmla="*/ 193 h 221"/>
                    <a:gd name="T54" fmla="*/ 159 w 219"/>
                    <a:gd name="T55" fmla="*/ 187 h 221"/>
                    <a:gd name="T56" fmla="*/ 135 w 219"/>
                    <a:gd name="T57" fmla="*/ 155 h 221"/>
                    <a:gd name="T58" fmla="*/ 135 w 219"/>
                    <a:gd name="T59" fmla="*/ 141 h 221"/>
                    <a:gd name="T60" fmla="*/ 167 w 219"/>
                    <a:gd name="T61" fmla="*/ 143 h 221"/>
                    <a:gd name="T62" fmla="*/ 195 w 219"/>
                    <a:gd name="T63" fmla="*/ 171 h 221"/>
                    <a:gd name="T64" fmla="*/ 171 w 219"/>
                    <a:gd name="T65" fmla="*/ 135 h 221"/>
                    <a:gd name="T66" fmla="*/ 155 w 219"/>
                    <a:gd name="T67" fmla="*/ 117 h 221"/>
                    <a:gd name="T68" fmla="*/ 181 w 219"/>
                    <a:gd name="T69" fmla="*/ 107 h 221"/>
                    <a:gd name="T70" fmla="*/ 219 w 219"/>
                    <a:gd name="T71" fmla="*/ 111 h 221"/>
                    <a:gd name="T72" fmla="*/ 181 w 219"/>
                    <a:gd name="T73" fmla="*/ 83 h 221"/>
                    <a:gd name="T74" fmla="*/ 181 w 219"/>
                    <a:gd name="T75" fmla="*/ 25 h 221"/>
                    <a:gd name="T76" fmla="*/ 177 w 219"/>
                    <a:gd name="T77" fmla="*/ 9 h 221"/>
                    <a:gd name="T78" fmla="*/ 171 w 219"/>
                    <a:gd name="T79" fmla="*/ 45 h 221"/>
                    <a:gd name="T80" fmla="*/ 155 w 219"/>
                    <a:gd name="T81" fmla="*/ 69 h 221"/>
                    <a:gd name="T82" fmla="*/ 137 w 219"/>
                    <a:gd name="T83" fmla="*/ 63 h 221"/>
                    <a:gd name="T84" fmla="*/ 119 w 219"/>
                    <a:gd name="T85" fmla="*/ 37 h 221"/>
                    <a:gd name="T86" fmla="*/ 121 w 219"/>
                    <a:gd name="T87" fmla="*/ 5 h 221"/>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19"/>
                    <a:gd name="T133" fmla="*/ 0 h 221"/>
                    <a:gd name="T134" fmla="*/ 219 w 219"/>
                    <a:gd name="T135" fmla="*/ 221 h 221"/>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19" h="221">
                      <a:moveTo>
                        <a:pt x="121" y="5"/>
                      </a:moveTo>
                      <a:cubicBezTo>
                        <a:pt x="116" y="0"/>
                        <a:pt x="97" y="2"/>
                        <a:pt x="91" y="7"/>
                      </a:cubicBezTo>
                      <a:cubicBezTo>
                        <a:pt x="85" y="12"/>
                        <a:pt x="80" y="27"/>
                        <a:pt x="83" y="35"/>
                      </a:cubicBezTo>
                      <a:cubicBezTo>
                        <a:pt x="86" y="43"/>
                        <a:pt x="106" y="50"/>
                        <a:pt x="107" y="53"/>
                      </a:cubicBezTo>
                      <a:cubicBezTo>
                        <a:pt x="108" y="56"/>
                        <a:pt x="97" y="54"/>
                        <a:pt x="89" y="53"/>
                      </a:cubicBezTo>
                      <a:cubicBezTo>
                        <a:pt x="81" y="52"/>
                        <a:pt x="63" y="44"/>
                        <a:pt x="59" y="47"/>
                      </a:cubicBezTo>
                      <a:cubicBezTo>
                        <a:pt x="55" y="50"/>
                        <a:pt x="69" y="64"/>
                        <a:pt x="65" y="69"/>
                      </a:cubicBezTo>
                      <a:cubicBezTo>
                        <a:pt x="61" y="74"/>
                        <a:pt x="42" y="72"/>
                        <a:pt x="37" y="77"/>
                      </a:cubicBezTo>
                      <a:cubicBezTo>
                        <a:pt x="32" y="82"/>
                        <a:pt x="35" y="90"/>
                        <a:pt x="35" y="97"/>
                      </a:cubicBezTo>
                      <a:cubicBezTo>
                        <a:pt x="35" y="104"/>
                        <a:pt x="32" y="114"/>
                        <a:pt x="35" y="117"/>
                      </a:cubicBezTo>
                      <a:cubicBezTo>
                        <a:pt x="38" y="120"/>
                        <a:pt x="53" y="113"/>
                        <a:pt x="53" y="117"/>
                      </a:cubicBezTo>
                      <a:cubicBezTo>
                        <a:pt x="53" y="121"/>
                        <a:pt x="41" y="139"/>
                        <a:pt x="33" y="143"/>
                      </a:cubicBezTo>
                      <a:cubicBezTo>
                        <a:pt x="25" y="147"/>
                        <a:pt x="8" y="142"/>
                        <a:pt x="5" y="143"/>
                      </a:cubicBezTo>
                      <a:cubicBezTo>
                        <a:pt x="2" y="144"/>
                        <a:pt x="10" y="150"/>
                        <a:pt x="17" y="151"/>
                      </a:cubicBezTo>
                      <a:cubicBezTo>
                        <a:pt x="24" y="152"/>
                        <a:pt x="47" y="147"/>
                        <a:pt x="49" y="151"/>
                      </a:cubicBezTo>
                      <a:cubicBezTo>
                        <a:pt x="51" y="155"/>
                        <a:pt x="34" y="173"/>
                        <a:pt x="27" y="177"/>
                      </a:cubicBezTo>
                      <a:cubicBezTo>
                        <a:pt x="20" y="181"/>
                        <a:pt x="8" y="167"/>
                        <a:pt x="5" y="173"/>
                      </a:cubicBezTo>
                      <a:cubicBezTo>
                        <a:pt x="2" y="179"/>
                        <a:pt x="0" y="208"/>
                        <a:pt x="7" y="211"/>
                      </a:cubicBezTo>
                      <a:cubicBezTo>
                        <a:pt x="14" y="214"/>
                        <a:pt x="35" y="201"/>
                        <a:pt x="45" y="191"/>
                      </a:cubicBezTo>
                      <a:cubicBezTo>
                        <a:pt x="55" y="181"/>
                        <a:pt x="58" y="145"/>
                        <a:pt x="65" y="149"/>
                      </a:cubicBezTo>
                      <a:cubicBezTo>
                        <a:pt x="72" y="153"/>
                        <a:pt x="85" y="213"/>
                        <a:pt x="89" y="217"/>
                      </a:cubicBezTo>
                      <a:cubicBezTo>
                        <a:pt x="93" y="221"/>
                        <a:pt x="85" y="187"/>
                        <a:pt x="89" y="173"/>
                      </a:cubicBezTo>
                      <a:cubicBezTo>
                        <a:pt x="93" y="159"/>
                        <a:pt x="110" y="138"/>
                        <a:pt x="115" y="135"/>
                      </a:cubicBezTo>
                      <a:cubicBezTo>
                        <a:pt x="120" y="132"/>
                        <a:pt x="116" y="143"/>
                        <a:pt x="117" y="153"/>
                      </a:cubicBezTo>
                      <a:cubicBezTo>
                        <a:pt x="118" y="163"/>
                        <a:pt x="117" y="182"/>
                        <a:pt x="119" y="193"/>
                      </a:cubicBezTo>
                      <a:cubicBezTo>
                        <a:pt x="121" y="204"/>
                        <a:pt x="127" y="221"/>
                        <a:pt x="129" y="221"/>
                      </a:cubicBezTo>
                      <a:cubicBezTo>
                        <a:pt x="131" y="221"/>
                        <a:pt x="126" y="199"/>
                        <a:pt x="131" y="193"/>
                      </a:cubicBezTo>
                      <a:cubicBezTo>
                        <a:pt x="136" y="187"/>
                        <a:pt x="158" y="193"/>
                        <a:pt x="159" y="187"/>
                      </a:cubicBezTo>
                      <a:cubicBezTo>
                        <a:pt x="160" y="181"/>
                        <a:pt x="139" y="163"/>
                        <a:pt x="135" y="155"/>
                      </a:cubicBezTo>
                      <a:cubicBezTo>
                        <a:pt x="131" y="147"/>
                        <a:pt x="130" y="143"/>
                        <a:pt x="135" y="141"/>
                      </a:cubicBezTo>
                      <a:cubicBezTo>
                        <a:pt x="140" y="139"/>
                        <a:pt x="157" y="138"/>
                        <a:pt x="167" y="143"/>
                      </a:cubicBezTo>
                      <a:cubicBezTo>
                        <a:pt x="177" y="148"/>
                        <a:pt x="194" y="172"/>
                        <a:pt x="195" y="171"/>
                      </a:cubicBezTo>
                      <a:cubicBezTo>
                        <a:pt x="196" y="170"/>
                        <a:pt x="178" y="144"/>
                        <a:pt x="171" y="135"/>
                      </a:cubicBezTo>
                      <a:cubicBezTo>
                        <a:pt x="164" y="126"/>
                        <a:pt x="153" y="122"/>
                        <a:pt x="155" y="117"/>
                      </a:cubicBezTo>
                      <a:cubicBezTo>
                        <a:pt x="157" y="112"/>
                        <a:pt x="170" y="108"/>
                        <a:pt x="181" y="107"/>
                      </a:cubicBezTo>
                      <a:cubicBezTo>
                        <a:pt x="192" y="106"/>
                        <a:pt x="219" y="115"/>
                        <a:pt x="219" y="111"/>
                      </a:cubicBezTo>
                      <a:cubicBezTo>
                        <a:pt x="219" y="107"/>
                        <a:pt x="187" y="97"/>
                        <a:pt x="181" y="83"/>
                      </a:cubicBezTo>
                      <a:cubicBezTo>
                        <a:pt x="175" y="69"/>
                        <a:pt x="182" y="37"/>
                        <a:pt x="181" y="25"/>
                      </a:cubicBezTo>
                      <a:cubicBezTo>
                        <a:pt x="180" y="13"/>
                        <a:pt x="179" y="6"/>
                        <a:pt x="177" y="9"/>
                      </a:cubicBezTo>
                      <a:cubicBezTo>
                        <a:pt x="175" y="12"/>
                        <a:pt x="175" y="35"/>
                        <a:pt x="171" y="45"/>
                      </a:cubicBezTo>
                      <a:cubicBezTo>
                        <a:pt x="167" y="55"/>
                        <a:pt x="161" y="66"/>
                        <a:pt x="155" y="69"/>
                      </a:cubicBezTo>
                      <a:cubicBezTo>
                        <a:pt x="149" y="72"/>
                        <a:pt x="143" y="68"/>
                        <a:pt x="137" y="63"/>
                      </a:cubicBezTo>
                      <a:cubicBezTo>
                        <a:pt x="131" y="58"/>
                        <a:pt x="122" y="46"/>
                        <a:pt x="119" y="37"/>
                      </a:cubicBezTo>
                      <a:cubicBezTo>
                        <a:pt x="116" y="28"/>
                        <a:pt x="126" y="10"/>
                        <a:pt x="121" y="5"/>
                      </a:cubicBezTo>
                      <a:close/>
                    </a:path>
                  </a:pathLst>
                </a:custGeom>
                <a:solidFill>
                  <a:srgbClr val="6666FF">
                    <a:alpha val="70195"/>
                  </a:srgbClr>
                </a:solidFill>
                <a:ln w="9525">
                  <a:solidFill>
                    <a:schemeClr val="accent2"/>
                  </a:solidFill>
                  <a:round/>
                  <a:headEnd/>
                  <a:tailEnd/>
                </a:ln>
              </p:spPr>
              <p:txBody>
                <a:bodyPr/>
                <a:lstStyle/>
                <a:p>
                  <a:endParaRPr lang="en-US"/>
                </a:p>
              </p:txBody>
            </p:sp>
            <p:sp>
              <p:nvSpPr>
                <p:cNvPr id="32" name="Freeform 60">
                  <a:extLst>
                    <a:ext uri="{FF2B5EF4-FFF2-40B4-BE49-F238E27FC236}">
                      <a16:creationId xmlns:a16="http://schemas.microsoft.com/office/drawing/2014/main" id="{8A5CB37A-1201-46B6-9F4B-75054482D8E7}"/>
                    </a:ext>
                  </a:extLst>
                </p:cNvPr>
                <p:cNvSpPr>
                  <a:spLocks/>
                </p:cNvSpPr>
                <p:nvPr/>
              </p:nvSpPr>
              <p:spPr bwMode="auto">
                <a:xfrm>
                  <a:off x="2439" y="1586"/>
                  <a:ext cx="65" cy="62"/>
                </a:xfrm>
                <a:custGeom>
                  <a:avLst/>
                  <a:gdLst>
                    <a:gd name="T0" fmla="*/ 39 w 65"/>
                    <a:gd name="T1" fmla="*/ 4 h 62"/>
                    <a:gd name="T2" fmla="*/ 13 w 65"/>
                    <a:gd name="T3" fmla="*/ 2 h 62"/>
                    <a:gd name="T4" fmla="*/ 1 w 65"/>
                    <a:gd name="T5" fmla="*/ 14 h 62"/>
                    <a:gd name="T6" fmla="*/ 7 w 65"/>
                    <a:gd name="T7" fmla="*/ 32 h 62"/>
                    <a:gd name="T8" fmla="*/ 15 w 65"/>
                    <a:gd name="T9" fmla="*/ 54 h 62"/>
                    <a:gd name="T10" fmla="*/ 45 w 65"/>
                    <a:gd name="T11" fmla="*/ 60 h 62"/>
                    <a:gd name="T12" fmla="*/ 61 w 65"/>
                    <a:gd name="T13" fmla="*/ 44 h 62"/>
                    <a:gd name="T14" fmla="*/ 61 w 65"/>
                    <a:gd name="T15" fmla="*/ 24 h 62"/>
                    <a:gd name="T16" fmla="*/ 39 w 65"/>
                    <a:gd name="T17" fmla="*/ 4 h 6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65"/>
                    <a:gd name="T28" fmla="*/ 0 h 62"/>
                    <a:gd name="T29" fmla="*/ 65 w 65"/>
                    <a:gd name="T30" fmla="*/ 62 h 62"/>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65" h="62">
                      <a:moveTo>
                        <a:pt x="39" y="4"/>
                      </a:moveTo>
                      <a:cubicBezTo>
                        <a:pt x="31" y="0"/>
                        <a:pt x="19" y="0"/>
                        <a:pt x="13" y="2"/>
                      </a:cubicBezTo>
                      <a:cubicBezTo>
                        <a:pt x="7" y="4"/>
                        <a:pt x="2" y="9"/>
                        <a:pt x="1" y="14"/>
                      </a:cubicBezTo>
                      <a:cubicBezTo>
                        <a:pt x="0" y="19"/>
                        <a:pt x="5" y="25"/>
                        <a:pt x="7" y="32"/>
                      </a:cubicBezTo>
                      <a:cubicBezTo>
                        <a:pt x="9" y="39"/>
                        <a:pt x="9" y="49"/>
                        <a:pt x="15" y="54"/>
                      </a:cubicBezTo>
                      <a:cubicBezTo>
                        <a:pt x="21" y="59"/>
                        <a:pt x="37" y="62"/>
                        <a:pt x="45" y="60"/>
                      </a:cubicBezTo>
                      <a:cubicBezTo>
                        <a:pt x="53" y="58"/>
                        <a:pt x="58" y="50"/>
                        <a:pt x="61" y="44"/>
                      </a:cubicBezTo>
                      <a:cubicBezTo>
                        <a:pt x="64" y="38"/>
                        <a:pt x="65" y="32"/>
                        <a:pt x="61" y="24"/>
                      </a:cubicBezTo>
                      <a:cubicBezTo>
                        <a:pt x="57" y="16"/>
                        <a:pt x="47" y="8"/>
                        <a:pt x="39" y="4"/>
                      </a:cubicBezTo>
                      <a:close/>
                    </a:path>
                  </a:pathLst>
                </a:custGeom>
                <a:solidFill>
                  <a:srgbClr val="800080"/>
                </a:solidFill>
                <a:ln w="9525">
                  <a:solidFill>
                    <a:schemeClr val="tx1"/>
                  </a:solidFill>
                  <a:round/>
                  <a:headEnd/>
                  <a:tailEnd/>
                </a:ln>
              </p:spPr>
              <p:txBody>
                <a:bodyPr/>
                <a:lstStyle/>
                <a:p>
                  <a:endParaRPr lang="en-US"/>
                </a:p>
              </p:txBody>
            </p:sp>
            <p:sp>
              <p:nvSpPr>
                <p:cNvPr id="33" name="Freeform 61">
                  <a:extLst>
                    <a:ext uri="{FF2B5EF4-FFF2-40B4-BE49-F238E27FC236}">
                      <a16:creationId xmlns:a16="http://schemas.microsoft.com/office/drawing/2014/main" id="{6F63E878-0F13-4725-8E99-D7D151FB30CE}"/>
                    </a:ext>
                  </a:extLst>
                </p:cNvPr>
                <p:cNvSpPr>
                  <a:spLocks/>
                </p:cNvSpPr>
                <p:nvPr/>
              </p:nvSpPr>
              <p:spPr bwMode="auto">
                <a:xfrm>
                  <a:off x="2509" y="1590"/>
                  <a:ext cx="32" cy="36"/>
                </a:xfrm>
                <a:custGeom>
                  <a:avLst/>
                  <a:gdLst>
                    <a:gd name="T0" fmla="*/ 31 w 32"/>
                    <a:gd name="T1" fmla="*/ 4 h 36"/>
                    <a:gd name="T2" fmla="*/ 15 w 32"/>
                    <a:gd name="T3" fmla="*/ 6 h 36"/>
                    <a:gd name="T4" fmla="*/ 1 w 32"/>
                    <a:gd name="T5" fmla="*/ 18 h 36"/>
                    <a:gd name="T6" fmla="*/ 9 w 32"/>
                    <a:gd name="T7" fmla="*/ 34 h 36"/>
                    <a:gd name="T8" fmla="*/ 23 w 32"/>
                    <a:gd name="T9" fmla="*/ 32 h 36"/>
                    <a:gd name="T10" fmla="*/ 31 w 32"/>
                    <a:gd name="T11" fmla="*/ 4 h 36"/>
                    <a:gd name="T12" fmla="*/ 0 60000 65536"/>
                    <a:gd name="T13" fmla="*/ 0 60000 65536"/>
                    <a:gd name="T14" fmla="*/ 0 60000 65536"/>
                    <a:gd name="T15" fmla="*/ 0 60000 65536"/>
                    <a:gd name="T16" fmla="*/ 0 60000 65536"/>
                    <a:gd name="T17" fmla="*/ 0 60000 65536"/>
                    <a:gd name="T18" fmla="*/ 0 w 32"/>
                    <a:gd name="T19" fmla="*/ 0 h 36"/>
                    <a:gd name="T20" fmla="*/ 32 w 32"/>
                    <a:gd name="T21" fmla="*/ 36 h 36"/>
                  </a:gdLst>
                  <a:ahLst/>
                  <a:cxnLst>
                    <a:cxn ang="T12">
                      <a:pos x="T0" y="T1"/>
                    </a:cxn>
                    <a:cxn ang="T13">
                      <a:pos x="T2" y="T3"/>
                    </a:cxn>
                    <a:cxn ang="T14">
                      <a:pos x="T4" y="T5"/>
                    </a:cxn>
                    <a:cxn ang="T15">
                      <a:pos x="T6" y="T7"/>
                    </a:cxn>
                    <a:cxn ang="T16">
                      <a:pos x="T8" y="T9"/>
                    </a:cxn>
                    <a:cxn ang="T17">
                      <a:pos x="T10" y="T11"/>
                    </a:cxn>
                  </a:cxnLst>
                  <a:rect l="T18" t="T19" r="T20" b="T21"/>
                  <a:pathLst>
                    <a:path w="32" h="36">
                      <a:moveTo>
                        <a:pt x="31" y="4"/>
                      </a:moveTo>
                      <a:cubicBezTo>
                        <a:pt x="30" y="0"/>
                        <a:pt x="20" y="4"/>
                        <a:pt x="15" y="6"/>
                      </a:cubicBezTo>
                      <a:cubicBezTo>
                        <a:pt x="10" y="8"/>
                        <a:pt x="2" y="13"/>
                        <a:pt x="1" y="18"/>
                      </a:cubicBezTo>
                      <a:cubicBezTo>
                        <a:pt x="0" y="23"/>
                        <a:pt x="5" y="32"/>
                        <a:pt x="9" y="34"/>
                      </a:cubicBezTo>
                      <a:cubicBezTo>
                        <a:pt x="13" y="36"/>
                        <a:pt x="19" y="36"/>
                        <a:pt x="23" y="32"/>
                      </a:cubicBezTo>
                      <a:cubicBezTo>
                        <a:pt x="27" y="28"/>
                        <a:pt x="32" y="8"/>
                        <a:pt x="31" y="4"/>
                      </a:cubicBezTo>
                      <a:close/>
                    </a:path>
                  </a:pathLst>
                </a:custGeom>
                <a:solidFill>
                  <a:srgbClr val="FF3300"/>
                </a:solidFill>
                <a:ln w="9525">
                  <a:solidFill>
                    <a:srgbClr val="FF3300"/>
                  </a:solidFill>
                  <a:round/>
                  <a:headEnd/>
                  <a:tailEnd/>
                </a:ln>
              </p:spPr>
              <p:txBody>
                <a:bodyPr/>
                <a:lstStyle/>
                <a:p>
                  <a:endParaRPr lang="en-US"/>
                </a:p>
              </p:txBody>
            </p:sp>
          </p:grpSp>
          <p:sp>
            <p:nvSpPr>
              <p:cNvPr id="30" name="Oval 62">
                <a:extLst>
                  <a:ext uri="{FF2B5EF4-FFF2-40B4-BE49-F238E27FC236}">
                    <a16:creationId xmlns:a16="http://schemas.microsoft.com/office/drawing/2014/main" id="{22211AEF-D631-4CCF-B43B-FDEBA5469044}"/>
                  </a:ext>
                </a:extLst>
              </p:cNvPr>
              <p:cNvSpPr>
                <a:spLocks noChangeArrowheads="1"/>
              </p:cNvSpPr>
              <p:nvPr/>
            </p:nvSpPr>
            <p:spPr bwMode="auto">
              <a:xfrm>
                <a:off x="4085" y="2334"/>
                <a:ext cx="63" cy="56"/>
              </a:xfrm>
              <a:prstGeom prst="ellipse">
                <a:avLst/>
              </a:prstGeom>
              <a:solidFill>
                <a:srgbClr val="FF3300"/>
              </a:solidFill>
              <a:ln w="9525">
                <a:solidFill>
                  <a:srgbClr val="FF3300"/>
                </a:solidFill>
                <a:round/>
                <a:headEnd/>
                <a:tailEnd/>
              </a:ln>
            </p:spPr>
            <p:txBody>
              <a:bodyPr wrap="none" anchor="ctr"/>
              <a:lstStyle/>
              <a:p>
                <a:pPr eaLnBrk="1" hangingPunct="1"/>
                <a:endParaRPr lang="fr-FR"/>
              </a:p>
            </p:txBody>
          </p:sp>
        </p:grpSp>
        <p:grpSp>
          <p:nvGrpSpPr>
            <p:cNvPr id="11" name="Group 64">
              <a:extLst>
                <a:ext uri="{FF2B5EF4-FFF2-40B4-BE49-F238E27FC236}">
                  <a16:creationId xmlns:a16="http://schemas.microsoft.com/office/drawing/2014/main" id="{CE654CA8-D07E-4AD1-9501-F59D8C918DB5}"/>
                </a:ext>
              </a:extLst>
            </p:cNvPr>
            <p:cNvGrpSpPr>
              <a:grpSpLocks/>
            </p:cNvGrpSpPr>
            <p:nvPr/>
          </p:nvGrpSpPr>
          <p:grpSpPr bwMode="auto">
            <a:xfrm>
              <a:off x="3550" y="2962"/>
              <a:ext cx="1154" cy="935"/>
              <a:chOff x="3574" y="2962"/>
              <a:chExt cx="1154" cy="935"/>
            </a:xfrm>
          </p:grpSpPr>
          <p:grpSp>
            <p:nvGrpSpPr>
              <p:cNvPr id="12" name="Group 65">
                <a:extLst>
                  <a:ext uri="{FF2B5EF4-FFF2-40B4-BE49-F238E27FC236}">
                    <a16:creationId xmlns:a16="http://schemas.microsoft.com/office/drawing/2014/main" id="{E3B31628-94CB-4AEA-AF42-71E3C950751B}"/>
                  </a:ext>
                </a:extLst>
              </p:cNvPr>
              <p:cNvGrpSpPr>
                <a:grpSpLocks/>
              </p:cNvGrpSpPr>
              <p:nvPr/>
            </p:nvGrpSpPr>
            <p:grpSpPr bwMode="auto">
              <a:xfrm>
                <a:off x="3732" y="2962"/>
                <a:ext cx="996" cy="740"/>
                <a:chOff x="3732" y="2962"/>
                <a:chExt cx="996" cy="740"/>
              </a:xfrm>
            </p:grpSpPr>
            <p:grpSp>
              <p:nvGrpSpPr>
                <p:cNvPr id="14" name="Group 66">
                  <a:extLst>
                    <a:ext uri="{FF2B5EF4-FFF2-40B4-BE49-F238E27FC236}">
                      <a16:creationId xmlns:a16="http://schemas.microsoft.com/office/drawing/2014/main" id="{5472246C-DDB8-4F76-8257-B2F5D2B1E823}"/>
                    </a:ext>
                  </a:extLst>
                </p:cNvPr>
                <p:cNvGrpSpPr>
                  <a:grpSpLocks/>
                </p:cNvGrpSpPr>
                <p:nvPr/>
              </p:nvGrpSpPr>
              <p:grpSpPr bwMode="auto">
                <a:xfrm>
                  <a:off x="4380" y="2962"/>
                  <a:ext cx="348" cy="327"/>
                  <a:chOff x="4380" y="2698"/>
                  <a:chExt cx="348" cy="327"/>
                </a:xfrm>
              </p:grpSpPr>
              <p:grpSp>
                <p:nvGrpSpPr>
                  <p:cNvPr id="21" name="Group 67">
                    <a:extLst>
                      <a:ext uri="{FF2B5EF4-FFF2-40B4-BE49-F238E27FC236}">
                        <a16:creationId xmlns:a16="http://schemas.microsoft.com/office/drawing/2014/main" id="{E64E490E-020F-4F39-BB54-1AEDFAA2568A}"/>
                      </a:ext>
                    </a:extLst>
                  </p:cNvPr>
                  <p:cNvGrpSpPr>
                    <a:grpSpLocks/>
                  </p:cNvGrpSpPr>
                  <p:nvPr/>
                </p:nvGrpSpPr>
                <p:grpSpPr bwMode="auto">
                  <a:xfrm>
                    <a:off x="4394" y="2698"/>
                    <a:ext cx="328" cy="327"/>
                    <a:chOff x="4424" y="2722"/>
                    <a:chExt cx="328" cy="327"/>
                  </a:xfrm>
                </p:grpSpPr>
                <p:pic>
                  <p:nvPicPr>
                    <p:cNvPr id="23" name="Picture 68" descr="B cells without Ig">
                      <a:extLst>
                        <a:ext uri="{FF2B5EF4-FFF2-40B4-BE49-F238E27FC236}">
                          <a16:creationId xmlns:a16="http://schemas.microsoft.com/office/drawing/2014/main" id="{3770F9E9-6DCC-4F5A-A02A-77B6328179E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5086282">
                      <a:off x="4441" y="2738"/>
                      <a:ext cx="327" cy="29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4" name="Picture 69" descr="Ige">
                      <a:extLst>
                        <a:ext uri="{FF2B5EF4-FFF2-40B4-BE49-F238E27FC236}">
                          <a16:creationId xmlns:a16="http://schemas.microsoft.com/office/drawing/2014/main" id="{5E1BFC0E-B2F4-47F3-B802-40C446E1B32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5086282">
                      <a:off x="4427" y="2817"/>
                      <a:ext cx="98" cy="10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sp>
                <p:nvSpPr>
                  <p:cNvPr id="22" name="Rectangle 70">
                    <a:extLst>
                      <a:ext uri="{FF2B5EF4-FFF2-40B4-BE49-F238E27FC236}">
                        <a16:creationId xmlns:a16="http://schemas.microsoft.com/office/drawing/2014/main" id="{6B5A1B6B-6972-42F6-A646-78A7A62F69C7}"/>
                      </a:ext>
                    </a:extLst>
                  </p:cNvPr>
                  <p:cNvSpPr>
                    <a:spLocks noChangeArrowheads="1"/>
                  </p:cNvSpPr>
                  <p:nvPr/>
                </p:nvSpPr>
                <p:spPr bwMode="auto">
                  <a:xfrm>
                    <a:off x="4380" y="2700"/>
                    <a:ext cx="348" cy="318"/>
                  </a:xfrm>
                  <a:prstGeom prst="rect">
                    <a:avLst/>
                  </a:prstGeom>
                  <a:noFill/>
                  <a:ln w="9525">
                    <a:solidFill>
                      <a:schemeClr val="tx1"/>
                    </a:solidFill>
                    <a:miter lim="800000"/>
                    <a:headEnd/>
                    <a:tailEnd/>
                  </a:ln>
                  <a:extLst>
                    <a:ext uri="{909E8E84-426E-40dd-AFC4-6F175D3DCCD1}">
                      <a14:hiddenFill xmlns="" xmlns:a14="http://schemas.microsoft.com/office/drawing/2010/main">
                        <a:solidFill>
                          <a:srgbClr val="FFFFFF"/>
                        </a:solidFill>
                      </a14:hiddenFill>
                    </a:ext>
                  </a:extLst>
                </p:spPr>
                <p:txBody>
                  <a:bodyPr wrap="none" anchor="ctr"/>
                  <a:lstStyle/>
                  <a:p>
                    <a:pPr eaLnBrk="1" hangingPunct="1"/>
                    <a:endParaRPr lang="fr-FR"/>
                  </a:p>
                </p:txBody>
              </p:sp>
            </p:grpSp>
            <p:grpSp>
              <p:nvGrpSpPr>
                <p:cNvPr id="15" name="Group 71">
                  <a:extLst>
                    <a:ext uri="{FF2B5EF4-FFF2-40B4-BE49-F238E27FC236}">
                      <a16:creationId xmlns:a16="http://schemas.microsoft.com/office/drawing/2014/main" id="{077ECEEA-5B4E-4A7D-8896-3B6B4456099B}"/>
                    </a:ext>
                  </a:extLst>
                </p:cNvPr>
                <p:cNvGrpSpPr>
                  <a:grpSpLocks/>
                </p:cNvGrpSpPr>
                <p:nvPr/>
              </p:nvGrpSpPr>
              <p:grpSpPr bwMode="auto">
                <a:xfrm>
                  <a:off x="4068" y="3073"/>
                  <a:ext cx="384" cy="341"/>
                  <a:chOff x="4068" y="2809"/>
                  <a:chExt cx="384" cy="341"/>
                </a:xfrm>
              </p:grpSpPr>
              <p:sp>
                <p:nvSpPr>
                  <p:cNvPr id="17" name="Freeform 72">
                    <a:extLst>
                      <a:ext uri="{FF2B5EF4-FFF2-40B4-BE49-F238E27FC236}">
                        <a16:creationId xmlns:a16="http://schemas.microsoft.com/office/drawing/2014/main" id="{F7C24CDE-E9A6-448D-9AC2-C010AE7BFC4F}"/>
                      </a:ext>
                    </a:extLst>
                  </p:cNvPr>
                  <p:cNvSpPr>
                    <a:spLocks/>
                  </p:cNvSpPr>
                  <p:nvPr/>
                </p:nvSpPr>
                <p:spPr bwMode="auto">
                  <a:xfrm>
                    <a:off x="4068" y="2946"/>
                    <a:ext cx="384" cy="204"/>
                  </a:xfrm>
                  <a:custGeom>
                    <a:avLst/>
                    <a:gdLst>
                      <a:gd name="T0" fmla="*/ 0 w 384"/>
                      <a:gd name="T1" fmla="*/ 204 h 204"/>
                      <a:gd name="T2" fmla="*/ 48 w 384"/>
                      <a:gd name="T3" fmla="*/ 126 h 204"/>
                      <a:gd name="T4" fmla="*/ 198 w 384"/>
                      <a:gd name="T5" fmla="*/ 36 h 204"/>
                      <a:gd name="T6" fmla="*/ 384 w 384"/>
                      <a:gd name="T7" fmla="*/ 0 h 204"/>
                      <a:gd name="T8" fmla="*/ 0 60000 65536"/>
                      <a:gd name="T9" fmla="*/ 0 60000 65536"/>
                      <a:gd name="T10" fmla="*/ 0 60000 65536"/>
                      <a:gd name="T11" fmla="*/ 0 60000 65536"/>
                      <a:gd name="T12" fmla="*/ 0 w 384"/>
                      <a:gd name="T13" fmla="*/ 0 h 204"/>
                      <a:gd name="T14" fmla="*/ 384 w 384"/>
                      <a:gd name="T15" fmla="*/ 204 h 204"/>
                    </a:gdLst>
                    <a:ahLst/>
                    <a:cxnLst>
                      <a:cxn ang="T8">
                        <a:pos x="T0" y="T1"/>
                      </a:cxn>
                      <a:cxn ang="T9">
                        <a:pos x="T2" y="T3"/>
                      </a:cxn>
                      <a:cxn ang="T10">
                        <a:pos x="T4" y="T5"/>
                      </a:cxn>
                      <a:cxn ang="T11">
                        <a:pos x="T6" y="T7"/>
                      </a:cxn>
                    </a:cxnLst>
                    <a:rect l="T12" t="T13" r="T14" b="T15"/>
                    <a:pathLst>
                      <a:path w="384" h="204">
                        <a:moveTo>
                          <a:pt x="0" y="204"/>
                        </a:moveTo>
                        <a:cubicBezTo>
                          <a:pt x="7" y="179"/>
                          <a:pt x="15" y="154"/>
                          <a:pt x="48" y="126"/>
                        </a:cubicBezTo>
                        <a:cubicBezTo>
                          <a:pt x="81" y="98"/>
                          <a:pt x="142" y="57"/>
                          <a:pt x="198" y="36"/>
                        </a:cubicBezTo>
                        <a:cubicBezTo>
                          <a:pt x="254" y="15"/>
                          <a:pt x="319" y="7"/>
                          <a:pt x="384" y="0"/>
                        </a:cubicBezTo>
                      </a:path>
                    </a:pathLst>
                  </a:custGeom>
                  <a:noFill/>
                  <a:ln w="9525">
                    <a:solidFill>
                      <a:schemeClr val="tx1"/>
                    </a:solidFill>
                    <a:round/>
                    <a:headEnd/>
                    <a:tailEnd type="triangle" w="med" len="med"/>
                  </a:ln>
                  <a:extLst>
                    <a:ext uri="{909E8E84-426E-40dd-AFC4-6F175D3DCCD1}">
                      <a14:hiddenFill xmlns="" xmlns:a14="http://schemas.microsoft.com/office/drawing/2010/main">
                        <a:solidFill>
                          <a:srgbClr val="FFFFFF"/>
                        </a:solidFill>
                      </a14:hiddenFill>
                    </a:ext>
                  </a:extLst>
                </p:spPr>
                <p:txBody>
                  <a:bodyPr/>
                  <a:lstStyle/>
                  <a:p>
                    <a:endParaRPr lang="en-US"/>
                  </a:p>
                </p:txBody>
              </p:sp>
              <p:grpSp>
                <p:nvGrpSpPr>
                  <p:cNvPr id="18" name="Group 73">
                    <a:extLst>
                      <a:ext uri="{FF2B5EF4-FFF2-40B4-BE49-F238E27FC236}">
                        <a16:creationId xmlns:a16="http://schemas.microsoft.com/office/drawing/2014/main" id="{DA112393-B225-4E1D-A344-4731A0E2B840}"/>
                      </a:ext>
                    </a:extLst>
                  </p:cNvPr>
                  <p:cNvGrpSpPr>
                    <a:grpSpLocks/>
                  </p:cNvGrpSpPr>
                  <p:nvPr/>
                </p:nvGrpSpPr>
                <p:grpSpPr bwMode="auto">
                  <a:xfrm>
                    <a:off x="4073" y="2809"/>
                    <a:ext cx="327" cy="329"/>
                    <a:chOff x="983" y="2020"/>
                    <a:chExt cx="759" cy="737"/>
                  </a:xfrm>
                </p:grpSpPr>
                <p:pic>
                  <p:nvPicPr>
                    <p:cNvPr id="19" name="Picture 74" descr="B cells without Ig">
                      <a:extLst>
                        <a:ext uri="{FF2B5EF4-FFF2-40B4-BE49-F238E27FC236}">
                          <a16:creationId xmlns:a16="http://schemas.microsoft.com/office/drawing/2014/main" id="{95CBC588-C267-466C-A7F6-1AA8022706E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83" y="2097"/>
                      <a:ext cx="759" cy="66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20" name="Picture 75" descr="Ige">
                      <a:extLst>
                        <a:ext uri="{FF2B5EF4-FFF2-40B4-BE49-F238E27FC236}">
                          <a16:creationId xmlns:a16="http://schemas.microsoft.com/office/drawing/2014/main" id="{DCA2DFE9-3B45-4417-A5A1-3D07C1EB331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62" y="2020"/>
                      <a:ext cx="226" cy="23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grpSp>
            <p:pic>
              <p:nvPicPr>
                <p:cNvPr id="16" name="Picture 76" descr="HEV_B cell">
                  <a:extLst>
                    <a:ext uri="{FF2B5EF4-FFF2-40B4-BE49-F238E27FC236}">
                      <a16:creationId xmlns:a16="http://schemas.microsoft.com/office/drawing/2014/main" id="{193EBA0D-9306-4BDF-AB37-FB85AF26B04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732" y="3197"/>
                  <a:ext cx="480" cy="50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sp>
            <p:nvSpPr>
              <p:cNvPr id="13" name="Text Box 77">
                <a:extLst>
                  <a:ext uri="{FF2B5EF4-FFF2-40B4-BE49-F238E27FC236}">
                    <a16:creationId xmlns:a16="http://schemas.microsoft.com/office/drawing/2014/main" id="{FE75A680-9FBC-4557-B2BA-A2A0C0A797EA}"/>
                  </a:ext>
                </a:extLst>
              </p:cNvPr>
              <p:cNvSpPr txBox="1">
                <a:spLocks noChangeArrowheads="1"/>
              </p:cNvSpPr>
              <p:nvPr/>
            </p:nvSpPr>
            <p:spPr bwMode="auto">
              <a:xfrm>
                <a:off x="3574" y="3723"/>
                <a:ext cx="834" cy="174"/>
              </a:xfrm>
              <a:prstGeom prst="rect">
                <a:avLst/>
              </a:prstGeom>
              <a:solidFill>
                <a:schemeClr val="bg1"/>
              </a:solidFill>
              <a:ln w="9525">
                <a:solidFill>
                  <a:schemeClr val="bg2"/>
                </a:solidFill>
                <a:miter lim="800000"/>
                <a:headEnd/>
                <a:tailEnd/>
              </a:ln>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b="0" dirty="0">
                    <a:latin typeface="+mj-lt"/>
                  </a:rPr>
                  <a:t>B </a:t>
                </a:r>
                <a:r>
                  <a:rPr lang="fr-CH" sz="1400" b="0" dirty="0" err="1">
                    <a:latin typeface="+mj-lt"/>
                  </a:rPr>
                  <a:t>cell</a:t>
                </a:r>
                <a:r>
                  <a:rPr lang="fr-CH" sz="1400" b="0" dirty="0">
                    <a:latin typeface="+mj-lt"/>
                  </a:rPr>
                  <a:t> entry to LN</a:t>
                </a:r>
                <a:endParaRPr lang="en-US" sz="1400" b="0" dirty="0">
                  <a:latin typeface="+mj-lt"/>
                </a:endParaRPr>
              </a:p>
            </p:txBody>
          </p:sp>
        </p:grpSp>
      </p:grpSp>
    </p:spTree>
    <p:extLst>
      <p:ext uri="{BB962C8B-B14F-4D97-AF65-F5344CB8AC3E}">
        <p14:creationId xmlns:p14="http://schemas.microsoft.com/office/powerpoint/2010/main" val="12811353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4DE456-2C93-43BF-81BE-FDD82139DBA8}"/>
              </a:ext>
            </a:extLst>
          </p:cNvPr>
          <p:cNvSpPr>
            <a:spLocks noGrp="1"/>
          </p:cNvSpPr>
          <p:nvPr>
            <p:ph type="title"/>
          </p:nvPr>
        </p:nvSpPr>
        <p:spPr/>
        <p:txBody>
          <a:bodyPr>
            <a:normAutofit/>
          </a:bodyPr>
          <a:lstStyle/>
          <a:p>
            <a:r>
              <a:rPr lang="en-GB" dirty="0"/>
              <a:t>Different subtypes of B cells</a:t>
            </a:r>
            <a:endParaRPr lang="fr-CH" dirty="0"/>
          </a:p>
        </p:txBody>
      </p:sp>
      <p:sp>
        <p:nvSpPr>
          <p:cNvPr id="3" name="Content Placeholder 2">
            <a:extLst>
              <a:ext uri="{FF2B5EF4-FFF2-40B4-BE49-F238E27FC236}">
                <a16:creationId xmlns:a16="http://schemas.microsoft.com/office/drawing/2014/main" id="{A681D833-51A2-48E2-9CC7-E372A89C7161}"/>
              </a:ext>
            </a:extLst>
          </p:cNvPr>
          <p:cNvSpPr>
            <a:spLocks noGrp="1"/>
          </p:cNvSpPr>
          <p:nvPr>
            <p:ph sz="half" idx="1"/>
          </p:nvPr>
        </p:nvSpPr>
        <p:spPr>
          <a:xfrm>
            <a:off x="0" y="1058999"/>
            <a:ext cx="3886200" cy="4351338"/>
          </a:xfrm>
        </p:spPr>
        <p:txBody>
          <a:bodyPr>
            <a:noAutofit/>
          </a:bodyPr>
          <a:lstStyle/>
          <a:p>
            <a:r>
              <a:rPr lang="en-GB" sz="1800" b="1" dirty="0"/>
              <a:t>Follicular B cells (B2): </a:t>
            </a:r>
            <a:r>
              <a:rPr lang="en-GB" sz="1800" dirty="0"/>
              <a:t>major type of B cells, reside in the follicles of lymphoid organs. They contribute to T-dependent B cell responses to protein antigens and give rise to long-lived plasma cells. </a:t>
            </a:r>
          </a:p>
          <a:p>
            <a:r>
              <a:rPr lang="en-GB" sz="1800" b="1" dirty="0"/>
              <a:t>Marginal zone B cells</a:t>
            </a:r>
            <a:r>
              <a:rPr lang="en-GB" sz="1800" dirty="0"/>
              <a:t>, located in the marginal zones of the splenic white pulp. They respond to blood-borne polysaccharide antigens.</a:t>
            </a:r>
          </a:p>
          <a:p>
            <a:r>
              <a:rPr lang="en-GB" sz="1800" b="1" dirty="0"/>
              <a:t>B-1 B cells </a:t>
            </a:r>
            <a:r>
              <a:rPr lang="en-GB" sz="1800" dirty="0"/>
              <a:t>respond to non-protein antigens in the mucosal tissues. </a:t>
            </a:r>
          </a:p>
          <a:p>
            <a:pPr marL="0" indent="0">
              <a:buNone/>
            </a:pPr>
            <a:endParaRPr lang="en-US" sz="1800" dirty="0"/>
          </a:p>
          <a:p>
            <a:pPr marL="0" indent="0">
              <a:buNone/>
            </a:pPr>
            <a:r>
              <a:rPr lang="en-US" sz="1800" dirty="0"/>
              <a:t>Marginal zone and B-1 B cells express antigen receptors of limited diversity and make predominantly IgM responses.</a:t>
            </a:r>
          </a:p>
          <a:p>
            <a:pPr algn="just"/>
            <a:endParaRPr lang="en-US" sz="1800" dirty="0"/>
          </a:p>
          <a:p>
            <a:endParaRPr lang="fr-CH" sz="1800" dirty="0"/>
          </a:p>
        </p:txBody>
      </p:sp>
      <p:pic>
        <p:nvPicPr>
          <p:cNvPr id="5" name="Image 2" descr="Dia_8.jpg">
            <a:extLst>
              <a:ext uri="{FF2B5EF4-FFF2-40B4-BE49-F238E27FC236}">
                <a16:creationId xmlns:a16="http://schemas.microsoft.com/office/drawing/2014/main" id="{CA849D15-BEC5-4A3D-BD7B-E17590060CE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86200" y="1058999"/>
            <a:ext cx="5106022" cy="4084817"/>
          </a:xfrm>
          <a:prstGeom prst="rect">
            <a:avLst/>
          </a:prstGeom>
          <a:ln>
            <a:solidFill>
              <a:srgbClr val="000000"/>
            </a:solidFill>
          </a:ln>
        </p:spPr>
      </p:pic>
      <p:sp>
        <p:nvSpPr>
          <p:cNvPr id="6" name="TextBox 5">
            <a:extLst>
              <a:ext uri="{FF2B5EF4-FFF2-40B4-BE49-F238E27FC236}">
                <a16:creationId xmlns:a16="http://schemas.microsoft.com/office/drawing/2014/main" id="{ABA7792E-208C-4E59-A28E-CA41CBDFBB24}"/>
              </a:ext>
            </a:extLst>
          </p:cNvPr>
          <p:cNvSpPr txBox="1"/>
          <p:nvPr/>
        </p:nvSpPr>
        <p:spPr>
          <a:xfrm>
            <a:off x="5441191" y="6581001"/>
            <a:ext cx="3702809" cy="276999"/>
          </a:xfrm>
          <a:prstGeom prst="rect">
            <a:avLst/>
          </a:prstGeom>
          <a:noFill/>
        </p:spPr>
        <p:txBody>
          <a:bodyPr wrap="none" rtlCol="0">
            <a:spAutoFit/>
          </a:bodyPr>
          <a:lstStyle/>
          <a:p>
            <a:r>
              <a:rPr lang="en-US" sz="1200" b="0" i="1" dirty="0">
                <a:latin typeface="+mj-lt"/>
              </a:rPr>
              <a:t>Adapted from Abbas, </a:t>
            </a:r>
            <a:r>
              <a:rPr lang="en-US" sz="1200" i="1" dirty="0">
                <a:latin typeface="+mj-lt"/>
              </a:rPr>
              <a:t>Ce</a:t>
            </a:r>
            <a:r>
              <a:rPr lang="en-US" sz="1200" b="0" i="1" dirty="0">
                <a:latin typeface="+mj-lt"/>
              </a:rPr>
              <a:t>llular and Molecular Immunology</a:t>
            </a:r>
          </a:p>
        </p:txBody>
      </p:sp>
    </p:spTree>
    <p:extLst>
      <p:ext uri="{BB962C8B-B14F-4D97-AF65-F5344CB8AC3E}">
        <p14:creationId xmlns:p14="http://schemas.microsoft.com/office/powerpoint/2010/main" val="15129282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3BE89C-B818-496C-B5D8-39A9EA4DE9CD}"/>
              </a:ext>
            </a:extLst>
          </p:cNvPr>
          <p:cNvSpPr>
            <a:spLocks noGrp="1"/>
          </p:cNvSpPr>
          <p:nvPr>
            <p:ph type="title"/>
          </p:nvPr>
        </p:nvSpPr>
        <p:spPr/>
        <p:txBody>
          <a:bodyPr/>
          <a:lstStyle/>
          <a:p>
            <a:r>
              <a:rPr lang="en-GB" dirty="0"/>
              <a:t>Sequence of events during a B cell response</a:t>
            </a:r>
          </a:p>
        </p:txBody>
      </p:sp>
      <p:sp>
        <p:nvSpPr>
          <p:cNvPr id="3" name="Content Placeholder 2">
            <a:extLst>
              <a:ext uri="{FF2B5EF4-FFF2-40B4-BE49-F238E27FC236}">
                <a16:creationId xmlns:a16="http://schemas.microsoft.com/office/drawing/2014/main" id="{37028C7B-AAED-4201-8E0D-0C4047587BB1}"/>
              </a:ext>
            </a:extLst>
          </p:cNvPr>
          <p:cNvSpPr>
            <a:spLocks noGrp="1"/>
          </p:cNvSpPr>
          <p:nvPr>
            <p:ph idx="1"/>
          </p:nvPr>
        </p:nvSpPr>
        <p:spPr/>
        <p:txBody>
          <a:bodyPr/>
          <a:lstStyle/>
          <a:p>
            <a:pPr marL="0" indent="0">
              <a:buNone/>
            </a:pPr>
            <a:r>
              <a:rPr lang="en-GB" dirty="0"/>
              <a:t>Upon antigen encounter, B cells get activated: they stop migrating, proliferate and eventually differentiate into effector B cells (plasma cells) and memory B cells. </a:t>
            </a:r>
          </a:p>
          <a:p>
            <a:pPr marL="0" indent="0">
              <a:buNone/>
            </a:pPr>
            <a:r>
              <a:rPr lang="en-GB" dirty="0"/>
              <a:t>Plasma cells and memory B cells produce </a:t>
            </a:r>
            <a:r>
              <a:rPr lang="en-GB" dirty="0" err="1"/>
              <a:t>Igs</a:t>
            </a:r>
            <a:r>
              <a:rPr lang="en-GB" dirty="0"/>
              <a:t> that have the same specificity as the original membrane-bound Ig.</a:t>
            </a:r>
          </a:p>
        </p:txBody>
      </p:sp>
      <p:pic>
        <p:nvPicPr>
          <p:cNvPr id="6" name="Picture 5">
            <a:extLst>
              <a:ext uri="{FF2B5EF4-FFF2-40B4-BE49-F238E27FC236}">
                <a16:creationId xmlns:a16="http://schemas.microsoft.com/office/drawing/2014/main" id="{FA978078-67FB-47CB-958D-CA3B8C0994CB}"/>
              </a:ext>
            </a:extLst>
          </p:cNvPr>
          <p:cNvPicPr>
            <a:picLocks noChangeAspect="1"/>
          </p:cNvPicPr>
          <p:nvPr/>
        </p:nvPicPr>
        <p:blipFill>
          <a:blip r:embed="rId2"/>
          <a:stretch>
            <a:fillRect/>
          </a:stretch>
        </p:blipFill>
        <p:spPr>
          <a:xfrm>
            <a:off x="751906" y="2583153"/>
            <a:ext cx="7698253" cy="3813102"/>
          </a:xfrm>
          <a:prstGeom prst="rect">
            <a:avLst/>
          </a:prstGeom>
        </p:spPr>
      </p:pic>
      <p:sp>
        <p:nvSpPr>
          <p:cNvPr id="7" name="Text Box 5">
            <a:extLst>
              <a:ext uri="{FF2B5EF4-FFF2-40B4-BE49-F238E27FC236}">
                <a16:creationId xmlns:a16="http://schemas.microsoft.com/office/drawing/2014/main" id="{2CEA6A37-E53A-479A-94D7-9F5136767024}"/>
              </a:ext>
            </a:extLst>
          </p:cNvPr>
          <p:cNvSpPr txBox="1">
            <a:spLocks noChangeArrowheads="1"/>
          </p:cNvSpPr>
          <p:nvPr/>
        </p:nvSpPr>
        <p:spPr bwMode="auto">
          <a:xfrm>
            <a:off x="1885461" y="3622599"/>
            <a:ext cx="1624163"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b="0" dirty="0" err="1">
                <a:latin typeface="+mj-lt"/>
              </a:rPr>
              <a:t>Additional</a:t>
            </a:r>
            <a:r>
              <a:rPr lang="fr-CH" sz="1600" b="0" dirty="0">
                <a:latin typeface="+mj-lt"/>
              </a:rPr>
              <a:t> </a:t>
            </a:r>
            <a:r>
              <a:rPr lang="fr-CH" sz="1600" b="0" dirty="0" err="1">
                <a:latin typeface="+mj-lt"/>
              </a:rPr>
              <a:t>signals</a:t>
            </a:r>
            <a:endParaRPr lang="fr-FR" sz="1600" b="0" dirty="0">
              <a:latin typeface="+mj-lt"/>
            </a:endParaRPr>
          </a:p>
        </p:txBody>
      </p:sp>
      <p:sp>
        <p:nvSpPr>
          <p:cNvPr id="8" name="Text Box 22">
            <a:extLst>
              <a:ext uri="{FF2B5EF4-FFF2-40B4-BE49-F238E27FC236}">
                <a16:creationId xmlns:a16="http://schemas.microsoft.com/office/drawing/2014/main" id="{43396D13-72DA-4C72-900D-5CD2AEA79437}"/>
              </a:ext>
            </a:extLst>
          </p:cNvPr>
          <p:cNvSpPr txBox="1">
            <a:spLocks noChangeArrowheads="1"/>
          </p:cNvSpPr>
          <p:nvPr/>
        </p:nvSpPr>
        <p:spPr bwMode="auto">
          <a:xfrm>
            <a:off x="814705" y="5639776"/>
            <a:ext cx="1187761"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dirty="0" err="1">
                <a:latin typeface="+mj-lt"/>
              </a:rPr>
              <a:t>Naive</a:t>
            </a:r>
            <a:r>
              <a:rPr lang="fr-CH" sz="1600" dirty="0">
                <a:latin typeface="+mj-lt"/>
              </a:rPr>
              <a:t> B </a:t>
            </a:r>
            <a:r>
              <a:rPr lang="fr-CH" sz="1600" dirty="0" err="1">
                <a:latin typeface="+mj-lt"/>
              </a:rPr>
              <a:t>cells</a:t>
            </a:r>
            <a:endParaRPr lang="fr-FR" sz="1600" dirty="0">
              <a:latin typeface="+mj-lt"/>
            </a:endParaRPr>
          </a:p>
        </p:txBody>
      </p:sp>
      <p:sp>
        <p:nvSpPr>
          <p:cNvPr id="9" name="Text Box 24">
            <a:extLst>
              <a:ext uri="{FF2B5EF4-FFF2-40B4-BE49-F238E27FC236}">
                <a16:creationId xmlns:a16="http://schemas.microsoft.com/office/drawing/2014/main" id="{1E4B7E5D-0A02-4E99-8DD6-5D2C13976C0E}"/>
              </a:ext>
            </a:extLst>
          </p:cNvPr>
          <p:cNvSpPr txBox="1">
            <a:spLocks noChangeArrowheads="1"/>
          </p:cNvSpPr>
          <p:nvPr/>
        </p:nvSpPr>
        <p:spPr bwMode="auto">
          <a:xfrm>
            <a:off x="698857" y="5038554"/>
            <a:ext cx="503664"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b="0" dirty="0">
                <a:latin typeface="+mj-lt"/>
              </a:rPr>
              <a:t>IgM</a:t>
            </a:r>
            <a:endParaRPr lang="fr-FR" sz="1600" b="0" dirty="0">
              <a:latin typeface="+mj-lt"/>
            </a:endParaRPr>
          </a:p>
        </p:txBody>
      </p:sp>
      <p:sp>
        <p:nvSpPr>
          <p:cNvPr id="10" name="Text Box 25">
            <a:extLst>
              <a:ext uri="{FF2B5EF4-FFF2-40B4-BE49-F238E27FC236}">
                <a16:creationId xmlns:a16="http://schemas.microsoft.com/office/drawing/2014/main" id="{8D577F1F-78B6-4186-AFC9-E099FE0450F7}"/>
              </a:ext>
            </a:extLst>
          </p:cNvPr>
          <p:cNvSpPr txBox="1">
            <a:spLocks noChangeArrowheads="1"/>
          </p:cNvSpPr>
          <p:nvPr/>
        </p:nvSpPr>
        <p:spPr bwMode="auto">
          <a:xfrm>
            <a:off x="1600558" y="5035379"/>
            <a:ext cx="455574"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b="0">
                <a:latin typeface="+mj-lt"/>
              </a:rPr>
              <a:t>IgD</a:t>
            </a:r>
            <a:endParaRPr lang="fr-FR" sz="1600" b="0">
              <a:latin typeface="+mj-lt"/>
            </a:endParaRPr>
          </a:p>
        </p:txBody>
      </p:sp>
      <p:sp>
        <p:nvSpPr>
          <p:cNvPr id="11" name="Text Box 34">
            <a:extLst>
              <a:ext uri="{FF2B5EF4-FFF2-40B4-BE49-F238E27FC236}">
                <a16:creationId xmlns:a16="http://schemas.microsoft.com/office/drawing/2014/main" id="{6016F535-F23E-4FDC-A316-B0847037BD44}"/>
              </a:ext>
            </a:extLst>
          </p:cNvPr>
          <p:cNvSpPr txBox="1">
            <a:spLocks noChangeArrowheads="1"/>
          </p:cNvSpPr>
          <p:nvPr/>
        </p:nvSpPr>
        <p:spPr bwMode="auto">
          <a:xfrm>
            <a:off x="3509624" y="5639776"/>
            <a:ext cx="1716688"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algn="ctr" eaLnBrk="1" hangingPunct="1"/>
            <a:r>
              <a:rPr lang="fr-CH" sz="1600" dirty="0" err="1">
                <a:latin typeface="+mj-lt"/>
              </a:rPr>
              <a:t>Proliferating</a:t>
            </a:r>
            <a:r>
              <a:rPr lang="fr-CH" sz="1600" dirty="0">
                <a:latin typeface="+mj-lt"/>
              </a:rPr>
              <a:t> B </a:t>
            </a:r>
            <a:r>
              <a:rPr lang="fr-CH" sz="1600" dirty="0" err="1">
                <a:latin typeface="+mj-lt"/>
              </a:rPr>
              <a:t>cells</a:t>
            </a:r>
            <a:endParaRPr lang="fr-CH" sz="1600" dirty="0">
              <a:latin typeface="+mj-lt"/>
            </a:endParaRPr>
          </a:p>
        </p:txBody>
      </p:sp>
      <p:sp>
        <p:nvSpPr>
          <p:cNvPr id="12" name="Text Box 75">
            <a:extLst>
              <a:ext uri="{FF2B5EF4-FFF2-40B4-BE49-F238E27FC236}">
                <a16:creationId xmlns:a16="http://schemas.microsoft.com/office/drawing/2014/main" id="{D201ABED-88CB-4880-B69B-08F609ED1CBA}"/>
              </a:ext>
            </a:extLst>
          </p:cNvPr>
          <p:cNvSpPr txBox="1">
            <a:spLocks noChangeArrowheads="1"/>
          </p:cNvSpPr>
          <p:nvPr/>
        </p:nvSpPr>
        <p:spPr bwMode="auto">
          <a:xfrm rot="18100645">
            <a:off x="5614155" y="3791875"/>
            <a:ext cx="1156086"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dirty="0">
                <a:latin typeface="+mj-lt"/>
              </a:rPr>
              <a:t>Plasma </a:t>
            </a:r>
            <a:r>
              <a:rPr lang="fr-CH" sz="1600" dirty="0" err="1">
                <a:latin typeface="+mj-lt"/>
              </a:rPr>
              <a:t>cells</a:t>
            </a:r>
            <a:endParaRPr lang="fr-FR" sz="1600" dirty="0">
              <a:latin typeface="+mj-lt"/>
            </a:endParaRPr>
          </a:p>
        </p:txBody>
      </p:sp>
      <p:sp>
        <p:nvSpPr>
          <p:cNvPr id="13" name="Text Box 76">
            <a:extLst>
              <a:ext uri="{FF2B5EF4-FFF2-40B4-BE49-F238E27FC236}">
                <a16:creationId xmlns:a16="http://schemas.microsoft.com/office/drawing/2014/main" id="{15B90175-5162-4CA5-90F1-9EE053401F14}"/>
              </a:ext>
            </a:extLst>
          </p:cNvPr>
          <p:cNvSpPr txBox="1">
            <a:spLocks noChangeArrowheads="1"/>
          </p:cNvSpPr>
          <p:nvPr/>
        </p:nvSpPr>
        <p:spPr bwMode="auto">
          <a:xfrm rot="3469773">
            <a:off x="5590010" y="4888838"/>
            <a:ext cx="1274131"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a:latin typeface="+mj-lt"/>
              </a:rPr>
              <a:t>Memory cells</a:t>
            </a:r>
            <a:endParaRPr lang="fr-FR" sz="1600">
              <a:latin typeface="+mj-lt"/>
            </a:endParaRPr>
          </a:p>
        </p:txBody>
      </p:sp>
      <p:sp>
        <p:nvSpPr>
          <p:cNvPr id="19" name="Arrow: Pentagon 18">
            <a:extLst>
              <a:ext uri="{FF2B5EF4-FFF2-40B4-BE49-F238E27FC236}">
                <a16:creationId xmlns:a16="http://schemas.microsoft.com/office/drawing/2014/main" id="{A19D44B6-3F5C-419F-94AE-9D59463CD837}"/>
              </a:ext>
            </a:extLst>
          </p:cNvPr>
          <p:cNvSpPr/>
          <p:nvPr/>
        </p:nvSpPr>
        <p:spPr>
          <a:xfrm>
            <a:off x="334674" y="2446005"/>
            <a:ext cx="1645920" cy="426321"/>
          </a:xfrm>
          <a:prstGeom prst="homePlat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Ag recognition</a:t>
            </a:r>
          </a:p>
        </p:txBody>
      </p:sp>
      <p:sp>
        <p:nvSpPr>
          <p:cNvPr id="20" name="Arrow: Pentagon 19">
            <a:extLst>
              <a:ext uri="{FF2B5EF4-FFF2-40B4-BE49-F238E27FC236}">
                <a16:creationId xmlns:a16="http://schemas.microsoft.com/office/drawing/2014/main" id="{4D904415-92A0-4757-BD23-9D36F1F3BCBF}"/>
              </a:ext>
            </a:extLst>
          </p:cNvPr>
          <p:cNvSpPr/>
          <p:nvPr/>
        </p:nvSpPr>
        <p:spPr>
          <a:xfrm>
            <a:off x="1980593" y="2446005"/>
            <a:ext cx="1286517" cy="426321"/>
          </a:xfrm>
          <a:prstGeom prst="homePlat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Activation</a:t>
            </a:r>
          </a:p>
        </p:txBody>
      </p:sp>
      <p:sp>
        <p:nvSpPr>
          <p:cNvPr id="21" name="Arrow: Pentagon 20">
            <a:extLst>
              <a:ext uri="{FF2B5EF4-FFF2-40B4-BE49-F238E27FC236}">
                <a16:creationId xmlns:a16="http://schemas.microsoft.com/office/drawing/2014/main" id="{1438695A-419D-46AE-8FC0-DA066BD9CEC8}"/>
              </a:ext>
            </a:extLst>
          </p:cNvPr>
          <p:cNvSpPr/>
          <p:nvPr/>
        </p:nvSpPr>
        <p:spPr>
          <a:xfrm>
            <a:off x="3267110" y="2446005"/>
            <a:ext cx="2180791" cy="426321"/>
          </a:xfrm>
          <a:prstGeom prst="homePlat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Clonal expansion</a:t>
            </a:r>
          </a:p>
        </p:txBody>
      </p:sp>
      <p:sp>
        <p:nvSpPr>
          <p:cNvPr id="22" name="Arrow: Pentagon 21">
            <a:extLst>
              <a:ext uri="{FF2B5EF4-FFF2-40B4-BE49-F238E27FC236}">
                <a16:creationId xmlns:a16="http://schemas.microsoft.com/office/drawing/2014/main" id="{4FBD7330-FF3F-458D-A4A1-31DC2D748ECD}"/>
              </a:ext>
            </a:extLst>
          </p:cNvPr>
          <p:cNvSpPr/>
          <p:nvPr/>
        </p:nvSpPr>
        <p:spPr>
          <a:xfrm>
            <a:off x="5447902" y="2446005"/>
            <a:ext cx="1806337" cy="426321"/>
          </a:xfrm>
          <a:prstGeom prst="homePlat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Differentiation</a:t>
            </a:r>
          </a:p>
        </p:txBody>
      </p:sp>
    </p:spTree>
    <p:extLst>
      <p:ext uri="{BB962C8B-B14F-4D97-AF65-F5344CB8AC3E}">
        <p14:creationId xmlns:p14="http://schemas.microsoft.com/office/powerpoint/2010/main" val="10901900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4E7BA7-96F6-474E-83DF-98AA6058B39E}"/>
              </a:ext>
            </a:extLst>
          </p:cNvPr>
          <p:cNvSpPr>
            <a:spLocks noGrp="1"/>
          </p:cNvSpPr>
          <p:nvPr>
            <p:ph type="title"/>
          </p:nvPr>
        </p:nvSpPr>
        <p:spPr/>
        <p:txBody>
          <a:bodyPr/>
          <a:lstStyle/>
          <a:p>
            <a:r>
              <a:rPr lang="en-GB"/>
              <a:t>The activation phase: 2 signals</a:t>
            </a:r>
            <a:endParaRPr lang="en-GB" dirty="0"/>
          </a:p>
        </p:txBody>
      </p:sp>
      <p:sp>
        <p:nvSpPr>
          <p:cNvPr id="3" name="Content Placeholder 2">
            <a:extLst>
              <a:ext uri="{FF2B5EF4-FFF2-40B4-BE49-F238E27FC236}">
                <a16:creationId xmlns:a16="http://schemas.microsoft.com/office/drawing/2014/main" id="{78268D16-4EE0-4AAA-A591-6E0229260248}"/>
              </a:ext>
            </a:extLst>
          </p:cNvPr>
          <p:cNvSpPr>
            <a:spLocks noGrp="1"/>
          </p:cNvSpPr>
          <p:nvPr>
            <p:ph idx="1"/>
          </p:nvPr>
        </p:nvSpPr>
        <p:spPr>
          <a:xfrm>
            <a:off x="99517" y="903910"/>
            <a:ext cx="9044483" cy="5365216"/>
          </a:xfrm>
        </p:spPr>
        <p:txBody>
          <a:bodyPr>
            <a:normAutofit/>
          </a:bodyPr>
          <a:lstStyle/>
          <a:p>
            <a:pPr marL="0" indent="0">
              <a:buNone/>
            </a:pPr>
            <a:r>
              <a:rPr lang="en-GB" sz="1800" dirty="0"/>
              <a:t>B cell activation requires </a:t>
            </a:r>
            <a:r>
              <a:rPr lang="en-GB" sz="1800" b="1" dirty="0"/>
              <a:t>two signals:</a:t>
            </a:r>
          </a:p>
          <a:p>
            <a:pPr marL="457200" indent="-457200">
              <a:buFont typeface="+mj-lt"/>
              <a:buAutoNum type="arabicPeriod"/>
            </a:pPr>
            <a:r>
              <a:rPr lang="en-GB" sz="1800" dirty="0"/>
              <a:t>an intracellular signalling cascade triggered by </a:t>
            </a:r>
            <a:r>
              <a:rPr lang="en-GB" sz="1800" b="1" dirty="0"/>
              <a:t>the B cell receptor (BCR) complex </a:t>
            </a:r>
            <a:r>
              <a:rPr lang="en-GB" sz="1800" dirty="0"/>
              <a:t>[SIGNAL 1]</a:t>
            </a:r>
          </a:p>
          <a:p>
            <a:pPr marL="457200" indent="-457200">
              <a:buFont typeface="+mj-lt"/>
              <a:buAutoNum type="arabicPeriod"/>
            </a:pPr>
            <a:r>
              <a:rPr lang="en-GB" sz="1800" dirty="0"/>
              <a:t>a </a:t>
            </a:r>
            <a:r>
              <a:rPr lang="en-GB" sz="1800" b="1" dirty="0"/>
              <a:t>costimulatory signal </a:t>
            </a:r>
            <a:r>
              <a:rPr lang="en-GB" sz="1800" dirty="0"/>
              <a:t>[SIGNAL 2] delivered to the B cells:</a:t>
            </a:r>
          </a:p>
          <a:p>
            <a:pPr lvl="1"/>
            <a:r>
              <a:rPr lang="en-GB" dirty="0"/>
              <a:t>by the antigen itself (T-independent activation)</a:t>
            </a:r>
          </a:p>
          <a:p>
            <a:pPr lvl="1"/>
            <a:r>
              <a:rPr lang="en-GB" dirty="0"/>
              <a:t>by cognate interaction with primed T helper cells.  </a:t>
            </a:r>
          </a:p>
          <a:p>
            <a:endParaRPr lang="en-GB" sz="1800" dirty="0"/>
          </a:p>
        </p:txBody>
      </p:sp>
      <p:pic>
        <p:nvPicPr>
          <p:cNvPr id="6" name="Picture 5">
            <a:extLst>
              <a:ext uri="{FF2B5EF4-FFF2-40B4-BE49-F238E27FC236}">
                <a16:creationId xmlns:a16="http://schemas.microsoft.com/office/drawing/2014/main" id="{5E884C0F-1D5D-4A6F-8B29-B6DCEB7A6411}"/>
              </a:ext>
            </a:extLst>
          </p:cNvPr>
          <p:cNvPicPr>
            <a:picLocks noChangeAspect="1"/>
          </p:cNvPicPr>
          <p:nvPr/>
        </p:nvPicPr>
        <p:blipFill>
          <a:blip r:embed="rId2"/>
          <a:stretch>
            <a:fillRect/>
          </a:stretch>
        </p:blipFill>
        <p:spPr>
          <a:xfrm>
            <a:off x="1868048" y="4587229"/>
            <a:ext cx="1201016" cy="1286367"/>
          </a:xfrm>
          <a:prstGeom prst="rect">
            <a:avLst/>
          </a:prstGeom>
        </p:spPr>
      </p:pic>
      <p:sp>
        <p:nvSpPr>
          <p:cNvPr id="8" name="Text Box 54">
            <a:extLst>
              <a:ext uri="{FF2B5EF4-FFF2-40B4-BE49-F238E27FC236}">
                <a16:creationId xmlns:a16="http://schemas.microsoft.com/office/drawing/2014/main" id="{EA3894AD-0081-416E-AC95-98D287791CB4}"/>
              </a:ext>
            </a:extLst>
          </p:cNvPr>
          <p:cNvSpPr txBox="1">
            <a:spLocks noChangeArrowheads="1"/>
          </p:cNvSpPr>
          <p:nvPr/>
        </p:nvSpPr>
        <p:spPr bwMode="auto">
          <a:xfrm>
            <a:off x="4740060" y="3197289"/>
            <a:ext cx="3719208" cy="1200329"/>
          </a:xfrm>
          <a:prstGeom prst="rect">
            <a:avLst/>
          </a:prstGeom>
          <a:solidFill>
            <a:schemeClr val="bg1">
              <a:lumMod val="95000"/>
            </a:schemeClr>
          </a:solid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800" dirty="0">
                <a:latin typeface="+mj-lt"/>
              </a:rPr>
              <a:t>Low-</a:t>
            </a:r>
            <a:r>
              <a:rPr lang="fr-CH" sz="1800" dirty="0" err="1">
                <a:latin typeface="+mj-lt"/>
              </a:rPr>
              <a:t>valency</a:t>
            </a:r>
            <a:r>
              <a:rPr lang="fr-CH" sz="1800" dirty="0">
                <a:latin typeface="+mj-lt"/>
              </a:rPr>
              <a:t> </a:t>
            </a:r>
            <a:r>
              <a:rPr lang="fr-CH" sz="1800" dirty="0" err="1">
                <a:latin typeface="+mj-lt"/>
              </a:rPr>
              <a:t>antigens</a:t>
            </a:r>
            <a:endParaRPr lang="fr-CH" sz="1800" dirty="0">
              <a:latin typeface="+mj-lt"/>
            </a:endParaRPr>
          </a:p>
          <a:p>
            <a:pPr eaLnBrk="1" hangingPunct="1"/>
            <a:r>
              <a:rPr lang="fr-CH" sz="1800" b="0" dirty="0" err="1">
                <a:latin typeface="+mj-lt"/>
              </a:rPr>
              <a:t>Proteins</a:t>
            </a:r>
            <a:endParaRPr lang="fr-CH" sz="1800" b="0" dirty="0">
              <a:latin typeface="+mj-lt"/>
            </a:endParaRPr>
          </a:p>
          <a:p>
            <a:pPr eaLnBrk="1" hangingPunct="1"/>
            <a:endParaRPr lang="fr-CH" sz="1800" b="0" dirty="0">
              <a:latin typeface="+mj-lt"/>
            </a:endParaRPr>
          </a:p>
          <a:p>
            <a:pPr eaLnBrk="1" hangingPunct="1"/>
            <a:r>
              <a:rPr lang="fr-CH" sz="1800" b="0" dirty="0">
                <a:latin typeface="+mj-lt"/>
                <a:sym typeface="Wingdings" panose="05000000000000000000" pitchFamily="2" charset="2"/>
              </a:rPr>
              <a:t> Weak signal 1</a:t>
            </a:r>
            <a:endParaRPr lang="fr-FR" sz="1800" b="0" dirty="0">
              <a:latin typeface="+mj-lt"/>
            </a:endParaRPr>
          </a:p>
        </p:txBody>
      </p:sp>
      <p:sp>
        <p:nvSpPr>
          <p:cNvPr id="9" name="Text Box 55">
            <a:extLst>
              <a:ext uri="{FF2B5EF4-FFF2-40B4-BE49-F238E27FC236}">
                <a16:creationId xmlns:a16="http://schemas.microsoft.com/office/drawing/2014/main" id="{2D13EBC3-E123-430E-BA0D-15CC8A0707C3}"/>
              </a:ext>
            </a:extLst>
          </p:cNvPr>
          <p:cNvSpPr txBox="1">
            <a:spLocks noChangeArrowheads="1"/>
          </p:cNvSpPr>
          <p:nvPr/>
        </p:nvSpPr>
        <p:spPr bwMode="auto">
          <a:xfrm>
            <a:off x="560185" y="3197289"/>
            <a:ext cx="3719207" cy="1200329"/>
          </a:xfrm>
          <a:prstGeom prst="rect">
            <a:avLst/>
          </a:prstGeom>
          <a:solidFill>
            <a:schemeClr val="bg1">
              <a:lumMod val="95000"/>
            </a:schemeClr>
          </a:solid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r>
              <a:rPr lang="fr-CH" sz="1800" dirty="0">
                <a:latin typeface="+mj-lt"/>
              </a:rPr>
              <a:t>High-</a:t>
            </a:r>
            <a:r>
              <a:rPr lang="fr-CH" sz="1800" dirty="0" err="1">
                <a:latin typeface="+mj-lt"/>
              </a:rPr>
              <a:t>valency</a:t>
            </a:r>
            <a:r>
              <a:rPr lang="fr-CH" sz="1800" dirty="0">
                <a:latin typeface="+mj-lt"/>
              </a:rPr>
              <a:t> </a:t>
            </a:r>
            <a:r>
              <a:rPr lang="fr-CH" sz="1800" dirty="0" err="1">
                <a:latin typeface="+mj-lt"/>
              </a:rPr>
              <a:t>antigens</a:t>
            </a:r>
            <a:endParaRPr lang="fr-CH" sz="1800" dirty="0">
              <a:latin typeface="+mj-lt"/>
            </a:endParaRPr>
          </a:p>
          <a:p>
            <a:r>
              <a:rPr lang="fr-CH" sz="1800" b="0" dirty="0">
                <a:latin typeface="+mj-lt"/>
              </a:rPr>
              <a:t>(Polysaccharides, lipopolysaccharides, </a:t>
            </a:r>
          </a:p>
          <a:p>
            <a:r>
              <a:rPr lang="fr-CH" sz="1800" b="0" dirty="0">
                <a:latin typeface="+mj-lt"/>
              </a:rPr>
              <a:t>capsides…)</a:t>
            </a:r>
          </a:p>
          <a:p>
            <a:r>
              <a:rPr lang="fr-CH" sz="1800" b="0" dirty="0">
                <a:latin typeface="+mj-lt"/>
                <a:sym typeface="Wingdings" panose="05000000000000000000" pitchFamily="2" charset="2"/>
              </a:rPr>
              <a:t> Strong signal 1</a:t>
            </a:r>
            <a:endParaRPr lang="fr-CH" sz="1800" b="0" dirty="0">
              <a:latin typeface="+mj-lt"/>
            </a:endParaRPr>
          </a:p>
        </p:txBody>
      </p:sp>
      <p:pic>
        <p:nvPicPr>
          <p:cNvPr id="12" name="Picture 11">
            <a:extLst>
              <a:ext uri="{FF2B5EF4-FFF2-40B4-BE49-F238E27FC236}">
                <a16:creationId xmlns:a16="http://schemas.microsoft.com/office/drawing/2014/main" id="{470FADA3-6628-403F-8F48-52B32C3A7088}"/>
              </a:ext>
            </a:extLst>
          </p:cNvPr>
          <p:cNvPicPr>
            <a:picLocks noChangeAspect="1"/>
          </p:cNvPicPr>
          <p:nvPr/>
        </p:nvPicPr>
        <p:blipFill>
          <a:blip r:embed="rId3"/>
          <a:stretch>
            <a:fillRect/>
          </a:stretch>
        </p:blipFill>
        <p:spPr>
          <a:xfrm>
            <a:off x="5409889" y="4587229"/>
            <a:ext cx="2261812" cy="1481456"/>
          </a:xfrm>
          <a:prstGeom prst="rect">
            <a:avLst/>
          </a:prstGeom>
        </p:spPr>
      </p:pic>
      <p:sp>
        <p:nvSpPr>
          <p:cNvPr id="13" name="Text Box 51">
            <a:extLst>
              <a:ext uri="{FF2B5EF4-FFF2-40B4-BE49-F238E27FC236}">
                <a16:creationId xmlns:a16="http://schemas.microsoft.com/office/drawing/2014/main" id="{1042D2AF-8661-43AC-A4E7-4E11B6711DDB}"/>
              </a:ext>
            </a:extLst>
          </p:cNvPr>
          <p:cNvSpPr txBox="1">
            <a:spLocks noChangeArrowheads="1"/>
          </p:cNvSpPr>
          <p:nvPr/>
        </p:nvSpPr>
        <p:spPr bwMode="auto">
          <a:xfrm>
            <a:off x="6397607" y="6066385"/>
            <a:ext cx="537327" cy="338554"/>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a:latin typeface="+mj-lt"/>
              </a:rPr>
              <a:t>help</a:t>
            </a:r>
            <a:endParaRPr lang="fr-FR" sz="1600">
              <a:latin typeface="+mj-lt"/>
            </a:endParaRPr>
          </a:p>
        </p:txBody>
      </p:sp>
    </p:spTree>
    <p:extLst>
      <p:ext uri="{BB962C8B-B14F-4D97-AF65-F5344CB8AC3E}">
        <p14:creationId xmlns:p14="http://schemas.microsoft.com/office/powerpoint/2010/main" val="209866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E39544-FFAB-44C4-AFD4-F06E51D44A5B}"/>
              </a:ext>
            </a:extLst>
          </p:cNvPr>
          <p:cNvSpPr>
            <a:spLocks noGrp="1"/>
          </p:cNvSpPr>
          <p:nvPr>
            <p:ph type="title"/>
          </p:nvPr>
        </p:nvSpPr>
        <p:spPr/>
        <p:txBody>
          <a:bodyPr>
            <a:normAutofit/>
          </a:bodyPr>
          <a:lstStyle/>
          <a:p>
            <a:r>
              <a:rPr lang="en-GB" sz="4000" dirty="0"/>
              <a:t>7.1	Antibody response to </a:t>
            </a:r>
            <a:br>
              <a:rPr lang="en-GB" sz="4000" dirty="0"/>
            </a:br>
            <a:r>
              <a:rPr lang="en-GB" sz="4000" dirty="0"/>
              <a:t>T-independent antigens</a:t>
            </a:r>
            <a:br>
              <a:rPr lang="en-GB" sz="4000" dirty="0"/>
            </a:br>
            <a:endParaRPr lang="fr-CH" sz="4000" dirty="0"/>
          </a:p>
        </p:txBody>
      </p:sp>
      <p:sp>
        <p:nvSpPr>
          <p:cNvPr id="3" name="Text Placeholder 2">
            <a:extLst>
              <a:ext uri="{FF2B5EF4-FFF2-40B4-BE49-F238E27FC236}">
                <a16:creationId xmlns:a16="http://schemas.microsoft.com/office/drawing/2014/main" id="{C1D4434A-0AA6-472D-9665-E5FFA72115F0}"/>
              </a:ext>
            </a:extLst>
          </p:cNvPr>
          <p:cNvSpPr>
            <a:spLocks noGrp="1"/>
          </p:cNvSpPr>
          <p:nvPr>
            <p:ph type="body" idx="1"/>
          </p:nvPr>
        </p:nvSpPr>
        <p:spPr/>
        <p:txBody>
          <a:bodyPr/>
          <a:lstStyle/>
          <a:p>
            <a:r>
              <a:rPr lang="fr-CH" dirty="0"/>
              <a:t> </a:t>
            </a:r>
          </a:p>
        </p:txBody>
      </p:sp>
    </p:spTree>
    <p:extLst>
      <p:ext uri="{BB962C8B-B14F-4D97-AF65-F5344CB8AC3E}">
        <p14:creationId xmlns:p14="http://schemas.microsoft.com/office/powerpoint/2010/main" val="26748768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a:t>Antigen Recognition by B lymphocytes: Tl-1</a:t>
            </a:r>
            <a:endParaRPr lang="fr-CH" dirty="0"/>
          </a:p>
        </p:txBody>
      </p:sp>
      <p:sp>
        <p:nvSpPr>
          <p:cNvPr id="3" name="Espace réservé du contenu 2"/>
          <p:cNvSpPr>
            <a:spLocks noGrp="1"/>
          </p:cNvSpPr>
          <p:nvPr>
            <p:ph sz="half" idx="1"/>
          </p:nvPr>
        </p:nvSpPr>
        <p:spPr>
          <a:xfrm>
            <a:off x="323528" y="1052736"/>
            <a:ext cx="4464496" cy="4351338"/>
          </a:xfrm>
        </p:spPr>
        <p:txBody>
          <a:bodyPr>
            <a:noAutofit/>
          </a:bodyPr>
          <a:lstStyle/>
          <a:p>
            <a:pPr marL="0" indent="0">
              <a:buNone/>
            </a:pPr>
            <a:r>
              <a:rPr lang="en-US" sz="2000" b="1" dirty="0"/>
              <a:t>Thymus independent type 1 (TI-1) (Non specific)</a:t>
            </a:r>
          </a:p>
          <a:p>
            <a:pPr lvl="1"/>
            <a:r>
              <a:rPr lang="en-US" dirty="0"/>
              <a:t>TI-1 antigens are polyclonal, non antigen specific activators of B cells that engage co-stimulatory receptors on B cells but not the BCRs</a:t>
            </a:r>
          </a:p>
          <a:p>
            <a:pPr lvl="1"/>
            <a:r>
              <a:rPr lang="en-US" dirty="0"/>
              <a:t>B cells function as innate immune cells</a:t>
            </a:r>
          </a:p>
          <a:p>
            <a:pPr lvl="1"/>
            <a:r>
              <a:rPr lang="en-US" dirty="0"/>
              <a:t>Example: </a:t>
            </a:r>
            <a:r>
              <a:rPr lang="en-US" b="1" dirty="0"/>
              <a:t>lipopolysaccharide (LPS) </a:t>
            </a:r>
            <a:r>
              <a:rPr lang="en-US" dirty="0"/>
              <a:t>from Gram-negative bacterial cell wall which binds to TLR4.</a:t>
            </a:r>
          </a:p>
          <a:p>
            <a:pPr lvl="1"/>
            <a:r>
              <a:rPr lang="en-US" dirty="0"/>
              <a:t>At </a:t>
            </a:r>
            <a:r>
              <a:rPr lang="en-US" b="1" dirty="0"/>
              <a:t>high concentration, LPS </a:t>
            </a:r>
            <a:r>
              <a:rPr lang="en-US" dirty="0"/>
              <a:t>can engage all TLR4-expressing B cells, irrespective of their BCR specificity (</a:t>
            </a:r>
            <a:r>
              <a:rPr lang="en-US" dirty="0">
                <a:sym typeface="Wingdings" panose="05000000000000000000" pitchFamily="2" charset="2"/>
              </a:rPr>
              <a:t> </a:t>
            </a:r>
            <a:r>
              <a:rPr lang="en-US" dirty="0"/>
              <a:t>polyclonal response)</a:t>
            </a:r>
          </a:p>
          <a:p>
            <a:pPr lvl="1"/>
            <a:r>
              <a:rPr lang="en-US" dirty="0"/>
              <a:t>At </a:t>
            </a:r>
            <a:r>
              <a:rPr lang="en-US" b="1" dirty="0"/>
              <a:t>low concentration of LPS</a:t>
            </a:r>
            <a:r>
              <a:rPr lang="en-US" dirty="0"/>
              <a:t>, only the B cells with TLR4 and anti-LPS BCR will be activated.</a:t>
            </a:r>
            <a:endParaRPr lang="fr-FR" dirty="0"/>
          </a:p>
          <a:p>
            <a:pPr lvl="1"/>
            <a:endParaRPr lang="en-US" dirty="0"/>
          </a:p>
        </p:txBody>
      </p:sp>
      <p:pic>
        <p:nvPicPr>
          <p:cNvPr id="6" name="Picture 3"/>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10278" t="1840" r="4177" b="43769"/>
          <a:stretch/>
        </p:blipFill>
        <p:spPr>
          <a:xfrm>
            <a:off x="5071120" y="1071811"/>
            <a:ext cx="3597002" cy="3240360"/>
          </a:xfrm>
        </p:spPr>
      </p:pic>
    </p:spTree>
    <p:extLst>
      <p:ext uri="{BB962C8B-B14F-4D97-AF65-F5344CB8AC3E}">
        <p14:creationId xmlns:p14="http://schemas.microsoft.com/office/powerpoint/2010/main" val="42512980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en-US"/>
              <a:t>Antigen Recognition by B lymphocytes: Tl-2</a:t>
            </a:r>
            <a:endParaRPr lang="fr-CH" dirty="0"/>
          </a:p>
        </p:txBody>
      </p:sp>
      <p:sp>
        <p:nvSpPr>
          <p:cNvPr id="3" name="Espace réservé du contenu 2"/>
          <p:cNvSpPr>
            <a:spLocks noGrp="1"/>
          </p:cNvSpPr>
          <p:nvPr>
            <p:ph sz="half" idx="1"/>
          </p:nvPr>
        </p:nvSpPr>
        <p:spPr>
          <a:xfrm>
            <a:off x="395536" y="1124744"/>
            <a:ext cx="4536504" cy="4351338"/>
          </a:xfrm>
        </p:spPr>
        <p:txBody>
          <a:bodyPr>
            <a:noAutofit/>
          </a:bodyPr>
          <a:lstStyle/>
          <a:p>
            <a:pPr marL="0" indent="0">
              <a:buNone/>
            </a:pPr>
            <a:r>
              <a:rPr lang="en-US" sz="2000" b="1" dirty="0"/>
              <a:t>Thymus independent type 2 (TI-2) (Non specific) </a:t>
            </a:r>
          </a:p>
          <a:p>
            <a:pPr lvl="1"/>
            <a:r>
              <a:rPr lang="en-US" dirty="0"/>
              <a:t>TI-2 antigens are molecules of high molecular weight with repetitive epitopes that cause extensive cross-linking of BCRs and stimulate B cell proliferation and differentiation without the cognate help of T lymphocytes. </a:t>
            </a:r>
          </a:p>
          <a:p>
            <a:pPr lvl="1"/>
            <a:r>
              <a:rPr lang="en-US" dirty="0"/>
              <a:t>Prototype: high molecular weight polysaccharide such as the dextran B512.</a:t>
            </a:r>
          </a:p>
          <a:p>
            <a:pPr lvl="1"/>
            <a:r>
              <a:rPr lang="en-US" dirty="0"/>
              <a:t>Only generate short-lived IgM responses with no memory</a:t>
            </a:r>
          </a:p>
          <a:p>
            <a:pPr lvl="1"/>
            <a:r>
              <a:rPr lang="en-US" dirty="0"/>
              <a:t>Responsible for </a:t>
            </a:r>
            <a:r>
              <a:rPr lang="en-US" b="1" dirty="0"/>
              <a:t>natural antibodies </a:t>
            </a:r>
            <a:r>
              <a:rPr lang="en-US" dirty="0"/>
              <a:t>(constantly produced, probably due to antigens from the flora)</a:t>
            </a:r>
            <a:endParaRPr lang="fr-FR" dirty="0"/>
          </a:p>
          <a:p>
            <a:pPr lvl="1"/>
            <a:endParaRPr lang="en-US" dirty="0"/>
          </a:p>
          <a:p>
            <a:endParaRPr lang="fr-CH" sz="2000" dirty="0"/>
          </a:p>
        </p:txBody>
      </p:sp>
      <p:pic>
        <p:nvPicPr>
          <p:cNvPr id="6" name="Picture 1"/>
          <p:cNvPicPr>
            <a:picLocks noGrp="1" noChangeAspect="1"/>
          </p:cNvPicPr>
          <p:nvPr>
            <p:ph sz="half" idx="2"/>
          </p:nvPr>
        </p:nvPicPr>
        <p:blipFill rotWithShape="1">
          <a:blip r:embed="rId2">
            <a:extLst>
              <a:ext uri="{28A0092B-C50C-407E-A947-70E740481C1C}">
                <a14:useLocalDpi xmlns:a14="http://schemas.microsoft.com/office/drawing/2010/main" val="0"/>
              </a:ext>
            </a:extLst>
          </a:blip>
          <a:srcRect l="4044" t="2223" r="4596" b="19818"/>
          <a:stretch/>
        </p:blipFill>
        <p:spPr>
          <a:xfrm>
            <a:off x="4932040" y="1124744"/>
            <a:ext cx="3886200" cy="3340753"/>
          </a:xfrm>
        </p:spPr>
      </p:pic>
    </p:spTree>
    <p:extLst>
      <p:ext uri="{BB962C8B-B14F-4D97-AF65-F5344CB8AC3E}">
        <p14:creationId xmlns:p14="http://schemas.microsoft.com/office/powerpoint/2010/main" val="40795294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10FBCA-F591-4724-80F4-661B676069BD}"/>
              </a:ext>
            </a:extLst>
          </p:cNvPr>
          <p:cNvSpPr>
            <a:spLocks noGrp="1"/>
          </p:cNvSpPr>
          <p:nvPr>
            <p:ph type="title"/>
          </p:nvPr>
        </p:nvSpPr>
        <p:spPr>
          <a:solidFill>
            <a:srgbClr val="0070C0"/>
          </a:solidFill>
        </p:spPr>
        <p:txBody>
          <a:bodyPr>
            <a:normAutofit fontScale="90000"/>
          </a:bodyPr>
          <a:lstStyle/>
          <a:p>
            <a:r>
              <a:rPr lang="en-GB" dirty="0">
                <a:solidFill>
                  <a:schemeClr val="bg1"/>
                </a:solidFill>
              </a:rPr>
              <a:t>Conclusions | TI (thymus-independent) antibody response </a:t>
            </a:r>
          </a:p>
        </p:txBody>
      </p:sp>
      <p:sp>
        <p:nvSpPr>
          <p:cNvPr id="3" name="Content Placeholder 2">
            <a:extLst>
              <a:ext uri="{FF2B5EF4-FFF2-40B4-BE49-F238E27FC236}">
                <a16:creationId xmlns:a16="http://schemas.microsoft.com/office/drawing/2014/main" id="{F4D1598D-10AF-4700-99F0-282623F44B86}"/>
              </a:ext>
            </a:extLst>
          </p:cNvPr>
          <p:cNvSpPr>
            <a:spLocks noGrp="1"/>
          </p:cNvSpPr>
          <p:nvPr>
            <p:ph idx="1"/>
          </p:nvPr>
        </p:nvSpPr>
        <p:spPr/>
        <p:txBody>
          <a:bodyPr>
            <a:normAutofit/>
          </a:bodyPr>
          <a:lstStyle/>
          <a:p>
            <a:r>
              <a:rPr lang="en-GB" dirty="0"/>
              <a:t>Many bacteria and viruses contain polysaccharide and lipid antigens with multivalent arrays of the same epitope.</a:t>
            </a:r>
          </a:p>
          <a:p>
            <a:r>
              <a:rPr lang="en-GB" dirty="0"/>
              <a:t>These antigens are able to cross-link multiple antigen receptors on a specific B cell or engage simultaneously a Pattern recognition receptor to elicit antibody responses without the participation of helper T cells.</a:t>
            </a:r>
          </a:p>
          <a:p>
            <a:r>
              <a:rPr lang="en-GB" dirty="0"/>
              <a:t>Antibody responses to T-independent antigens lead to short-lived plasma cells that release IgM of low affinity. They do not give rise to memory B cells.</a:t>
            </a:r>
          </a:p>
          <a:p>
            <a:r>
              <a:rPr lang="en-GB" dirty="0"/>
              <a:t>T-independent plasma cells provide a rapid effector response to specific antigens, that are associated with infection. </a:t>
            </a:r>
          </a:p>
          <a:p>
            <a:r>
              <a:rPr lang="en-GB" dirty="0"/>
              <a:t>Marginal zone B cells in the spleen are the major contributors to T-independent antibody responses to blood-borne antigens.</a:t>
            </a:r>
          </a:p>
          <a:p>
            <a:r>
              <a:rPr lang="en-GB" dirty="0"/>
              <a:t>B-1 B cells make T-independent responses to antigens of microbes in mucosal tissues and microbes that enter the peritoneum.</a:t>
            </a:r>
          </a:p>
          <a:p>
            <a:endParaRPr lang="en-GB" dirty="0"/>
          </a:p>
        </p:txBody>
      </p:sp>
    </p:spTree>
    <p:extLst>
      <p:ext uri="{BB962C8B-B14F-4D97-AF65-F5344CB8AC3E}">
        <p14:creationId xmlns:p14="http://schemas.microsoft.com/office/powerpoint/2010/main" val="6988361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3888" y="1002603"/>
            <a:ext cx="7886700" cy="1746261"/>
          </a:xfrm>
        </p:spPr>
        <p:txBody>
          <a:bodyPr>
            <a:noAutofit/>
          </a:bodyPr>
          <a:lstStyle/>
          <a:p>
            <a:br>
              <a:rPr lang="en-GB" sz="4000" dirty="0"/>
            </a:br>
            <a:r>
              <a:rPr lang="en-GB" sz="4000" dirty="0"/>
              <a:t>7.2 Antibody response to </a:t>
            </a:r>
            <a:br>
              <a:rPr lang="en-GB" sz="4000" dirty="0"/>
            </a:br>
            <a:r>
              <a:rPr lang="en-GB" sz="4000" dirty="0"/>
              <a:t>T-dependent antigens </a:t>
            </a:r>
          </a:p>
        </p:txBody>
      </p:sp>
      <p:sp>
        <p:nvSpPr>
          <p:cNvPr id="3" name="Text Placeholder 2"/>
          <p:cNvSpPr>
            <a:spLocks noGrp="1"/>
          </p:cNvSpPr>
          <p:nvPr>
            <p:ph type="body" idx="1"/>
          </p:nvPr>
        </p:nvSpPr>
        <p:spPr>
          <a:xfrm>
            <a:off x="623888" y="2820864"/>
            <a:ext cx="7886700" cy="3006912"/>
          </a:xfrm>
        </p:spPr>
        <p:txBody>
          <a:bodyPr>
            <a:noAutofit/>
          </a:bodyPr>
          <a:lstStyle/>
          <a:p>
            <a:pPr>
              <a:lnSpc>
                <a:spcPct val="120000"/>
              </a:lnSpc>
              <a:spcBef>
                <a:spcPts val="0"/>
              </a:spcBef>
            </a:pPr>
            <a:r>
              <a:rPr lang="en-GB" sz="1800" b="1" dirty="0"/>
              <a:t>7.2.1	Antigen recognition</a:t>
            </a:r>
          </a:p>
          <a:p>
            <a:pPr>
              <a:lnSpc>
                <a:spcPct val="120000"/>
              </a:lnSpc>
              <a:spcBef>
                <a:spcPts val="0"/>
              </a:spcBef>
            </a:pPr>
            <a:r>
              <a:rPr lang="en-GB" sz="1800" b="1" dirty="0"/>
              <a:t>7.2.2	B Cell activation</a:t>
            </a:r>
          </a:p>
          <a:p>
            <a:pPr marL="1657350" lvl="3" indent="-285750">
              <a:lnSpc>
                <a:spcPct val="120000"/>
              </a:lnSpc>
              <a:spcBef>
                <a:spcPts val="0"/>
              </a:spcBef>
              <a:buFont typeface="Arial" panose="020B0604020202020204" pitchFamily="34" charset="0"/>
              <a:buChar char="•"/>
            </a:pPr>
            <a:r>
              <a:rPr lang="en-GB" sz="1800" dirty="0">
                <a:solidFill>
                  <a:schemeClr val="tx1"/>
                </a:solidFill>
              </a:rPr>
              <a:t>B cell receptor</a:t>
            </a:r>
          </a:p>
          <a:p>
            <a:pPr marL="1657350" lvl="3" indent="-285750">
              <a:lnSpc>
                <a:spcPct val="120000"/>
              </a:lnSpc>
              <a:spcBef>
                <a:spcPts val="0"/>
              </a:spcBef>
              <a:buFont typeface="Arial" panose="020B0604020202020204" pitchFamily="34" charset="0"/>
              <a:buChar char="•"/>
            </a:pPr>
            <a:r>
              <a:rPr lang="en-GB" sz="1800" dirty="0">
                <a:solidFill>
                  <a:schemeClr val="tx1"/>
                </a:solidFill>
              </a:rPr>
              <a:t>B cell co-receptor </a:t>
            </a:r>
            <a:r>
              <a:rPr lang="en-GB" sz="1800" dirty="0" err="1">
                <a:solidFill>
                  <a:schemeClr val="tx1"/>
                </a:solidFill>
              </a:rPr>
              <a:t>Signaling</a:t>
            </a:r>
            <a:endParaRPr lang="en-GB" sz="1800" dirty="0">
              <a:solidFill>
                <a:schemeClr val="tx1"/>
              </a:solidFill>
            </a:endParaRPr>
          </a:p>
          <a:p>
            <a:pPr marL="1657350" lvl="3" indent="-285750">
              <a:lnSpc>
                <a:spcPct val="120000"/>
              </a:lnSpc>
              <a:spcBef>
                <a:spcPts val="0"/>
              </a:spcBef>
              <a:buFont typeface="Arial" panose="020B0604020202020204" pitchFamily="34" charset="0"/>
              <a:buChar char="•"/>
            </a:pPr>
            <a:r>
              <a:rPr lang="en-GB" sz="1800" dirty="0">
                <a:solidFill>
                  <a:schemeClr val="tx1"/>
                </a:solidFill>
              </a:rPr>
              <a:t>B / T cell interaction</a:t>
            </a:r>
          </a:p>
          <a:p>
            <a:pPr>
              <a:lnSpc>
                <a:spcPct val="120000"/>
              </a:lnSpc>
              <a:spcBef>
                <a:spcPts val="0"/>
              </a:spcBef>
            </a:pPr>
            <a:r>
              <a:rPr lang="en-GB" sz="1800" b="1" dirty="0"/>
              <a:t>7.2.3.	B cell differentiation</a:t>
            </a:r>
          </a:p>
          <a:p>
            <a:pPr marL="1657350" lvl="3" indent="-285750">
              <a:lnSpc>
                <a:spcPct val="120000"/>
              </a:lnSpc>
              <a:spcBef>
                <a:spcPts val="0"/>
              </a:spcBef>
              <a:buFont typeface="Arial" panose="020B0604020202020204" pitchFamily="34" charset="0"/>
              <a:buChar char="•"/>
            </a:pPr>
            <a:r>
              <a:rPr lang="en-GB" sz="1800" dirty="0">
                <a:solidFill>
                  <a:schemeClr val="tx1"/>
                </a:solidFill>
              </a:rPr>
              <a:t>Extrafollicular reaction</a:t>
            </a:r>
          </a:p>
          <a:p>
            <a:pPr marL="1657350" lvl="3" indent="-285750">
              <a:lnSpc>
                <a:spcPct val="120000"/>
              </a:lnSpc>
              <a:spcBef>
                <a:spcPts val="0"/>
              </a:spcBef>
              <a:buFont typeface="Arial" panose="020B0604020202020204" pitchFamily="34" charset="0"/>
              <a:buChar char="•"/>
            </a:pPr>
            <a:r>
              <a:rPr lang="en-GB" sz="1800" dirty="0">
                <a:solidFill>
                  <a:schemeClr val="tx1"/>
                </a:solidFill>
              </a:rPr>
              <a:t>Germinal </a:t>
            </a:r>
            <a:r>
              <a:rPr lang="en-GB" sz="1800" dirty="0" err="1">
                <a:solidFill>
                  <a:schemeClr val="tx1"/>
                </a:solidFill>
              </a:rPr>
              <a:t>center</a:t>
            </a:r>
            <a:r>
              <a:rPr lang="en-GB" sz="1800" dirty="0">
                <a:solidFill>
                  <a:schemeClr val="tx1"/>
                </a:solidFill>
              </a:rPr>
              <a:t> reaction</a:t>
            </a:r>
          </a:p>
          <a:p>
            <a:pPr marL="2114550" lvl="4" indent="-285750">
              <a:lnSpc>
                <a:spcPct val="120000"/>
              </a:lnSpc>
              <a:spcBef>
                <a:spcPts val="0"/>
              </a:spcBef>
              <a:buFont typeface="Courier New" panose="02070309020205020404" pitchFamily="49" charset="0"/>
              <a:buChar char="o"/>
            </a:pPr>
            <a:r>
              <a:rPr lang="en-GB" sz="1800" dirty="0">
                <a:solidFill>
                  <a:schemeClr val="tx1"/>
                </a:solidFill>
              </a:rPr>
              <a:t>Affinity maturation</a:t>
            </a:r>
          </a:p>
          <a:p>
            <a:pPr marL="2114550" lvl="4" indent="-285750">
              <a:lnSpc>
                <a:spcPct val="120000"/>
              </a:lnSpc>
              <a:spcBef>
                <a:spcPts val="0"/>
              </a:spcBef>
              <a:buFont typeface="Courier New" panose="02070309020205020404" pitchFamily="49" charset="0"/>
              <a:buChar char="o"/>
            </a:pPr>
            <a:r>
              <a:rPr lang="en-GB" sz="1800" dirty="0">
                <a:solidFill>
                  <a:schemeClr val="tx1"/>
                </a:solidFill>
              </a:rPr>
              <a:t>Class switch </a:t>
            </a:r>
          </a:p>
          <a:p>
            <a:pPr marL="1657350" lvl="3" indent="-285750">
              <a:lnSpc>
                <a:spcPct val="120000"/>
              </a:lnSpc>
              <a:spcBef>
                <a:spcPts val="0"/>
              </a:spcBef>
              <a:buFont typeface="Arial" panose="020B0604020202020204" pitchFamily="34" charset="0"/>
              <a:buChar char="•"/>
            </a:pPr>
            <a:r>
              <a:rPr lang="en-GB" sz="1800" dirty="0">
                <a:solidFill>
                  <a:schemeClr val="tx1"/>
                </a:solidFill>
              </a:rPr>
              <a:t>Plasma </a:t>
            </a:r>
            <a:r>
              <a:rPr lang="en-GB" sz="1800" dirty="0" err="1">
                <a:solidFill>
                  <a:schemeClr val="tx1"/>
                </a:solidFill>
              </a:rPr>
              <a:t>cellS</a:t>
            </a:r>
            <a:r>
              <a:rPr lang="en-GB" sz="1800" dirty="0">
                <a:solidFill>
                  <a:schemeClr val="tx1"/>
                </a:solidFill>
              </a:rPr>
              <a:t> and memory cells</a:t>
            </a:r>
          </a:p>
        </p:txBody>
      </p:sp>
    </p:spTree>
    <p:extLst>
      <p:ext uri="{BB962C8B-B14F-4D97-AF65-F5344CB8AC3E}">
        <p14:creationId xmlns:p14="http://schemas.microsoft.com/office/powerpoint/2010/main" val="39477604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27A778-A944-4981-9972-AC2D0F359785}"/>
              </a:ext>
            </a:extLst>
          </p:cNvPr>
          <p:cNvSpPr>
            <a:spLocks noGrp="1"/>
          </p:cNvSpPr>
          <p:nvPr>
            <p:ph type="title"/>
          </p:nvPr>
        </p:nvSpPr>
        <p:spPr/>
        <p:txBody>
          <a:bodyPr/>
          <a:lstStyle/>
          <a:p>
            <a:r>
              <a:rPr lang="en-GB"/>
              <a:t>Primary versus secondary B cell response </a:t>
            </a:r>
            <a:endParaRPr lang="en-GB" dirty="0"/>
          </a:p>
        </p:txBody>
      </p:sp>
      <p:sp>
        <p:nvSpPr>
          <p:cNvPr id="4" name="Content Placeholder 3">
            <a:extLst>
              <a:ext uri="{FF2B5EF4-FFF2-40B4-BE49-F238E27FC236}">
                <a16:creationId xmlns:a16="http://schemas.microsoft.com/office/drawing/2014/main" id="{CE5CEC86-DAD5-4AAF-8A02-2CD5CE8766CD}"/>
              </a:ext>
            </a:extLst>
          </p:cNvPr>
          <p:cNvSpPr>
            <a:spLocks noGrp="1"/>
          </p:cNvSpPr>
          <p:nvPr>
            <p:ph sz="half" idx="1"/>
          </p:nvPr>
        </p:nvSpPr>
        <p:spPr>
          <a:xfrm>
            <a:off x="1368424" y="781536"/>
            <a:ext cx="6878366" cy="1061600"/>
          </a:xfrm>
          <a:solidFill>
            <a:schemeClr val="bg1">
              <a:lumMod val="95000"/>
            </a:schemeClr>
          </a:solidFill>
        </p:spPr>
        <p:txBody>
          <a:bodyPr>
            <a:normAutofit lnSpcReduction="10000"/>
          </a:bodyPr>
          <a:lstStyle/>
          <a:p>
            <a:pPr marL="0" indent="0">
              <a:lnSpc>
                <a:spcPct val="100000"/>
              </a:lnSpc>
              <a:spcBef>
                <a:spcPts val="0"/>
              </a:spcBef>
              <a:buNone/>
            </a:pPr>
            <a:r>
              <a:rPr lang="en-US" sz="1600" dirty="0"/>
              <a:t>First contact with an antigen activates naïve B cells.</a:t>
            </a:r>
          </a:p>
          <a:p>
            <a:pPr lvl="1">
              <a:lnSpc>
                <a:spcPct val="100000"/>
              </a:lnSpc>
              <a:spcBef>
                <a:spcPts val="0"/>
              </a:spcBef>
            </a:pPr>
            <a:r>
              <a:rPr lang="en-US" sz="1600" dirty="0"/>
              <a:t> long lag period (5-10 days)</a:t>
            </a:r>
          </a:p>
          <a:p>
            <a:pPr lvl="1">
              <a:lnSpc>
                <a:spcPct val="100000"/>
              </a:lnSpc>
              <a:spcBef>
                <a:spcPts val="0"/>
              </a:spcBef>
            </a:pPr>
            <a:r>
              <a:rPr lang="en-US" sz="1600" dirty="0"/>
              <a:t> low magnitude</a:t>
            </a:r>
          </a:p>
          <a:p>
            <a:pPr lvl="1">
              <a:lnSpc>
                <a:spcPct val="100000"/>
              </a:lnSpc>
              <a:spcBef>
                <a:spcPts val="0"/>
              </a:spcBef>
            </a:pPr>
            <a:r>
              <a:rPr lang="en-US" sz="1600" dirty="0"/>
              <a:t> IgM &gt; IgG (low affinity)</a:t>
            </a:r>
            <a:endParaRPr lang="en-GB" sz="1600" dirty="0"/>
          </a:p>
        </p:txBody>
      </p:sp>
      <p:sp>
        <p:nvSpPr>
          <p:cNvPr id="5" name="Content Placeholder 4">
            <a:extLst>
              <a:ext uri="{FF2B5EF4-FFF2-40B4-BE49-F238E27FC236}">
                <a16:creationId xmlns:a16="http://schemas.microsoft.com/office/drawing/2014/main" id="{F21A935E-FBC4-48E0-AD59-4411810A6072}"/>
              </a:ext>
            </a:extLst>
          </p:cNvPr>
          <p:cNvSpPr>
            <a:spLocks noGrp="1"/>
          </p:cNvSpPr>
          <p:nvPr>
            <p:ph sz="half" idx="2"/>
          </p:nvPr>
        </p:nvSpPr>
        <p:spPr>
          <a:xfrm>
            <a:off x="1368424" y="5813490"/>
            <a:ext cx="6878366" cy="1016322"/>
          </a:xfrm>
          <a:solidFill>
            <a:schemeClr val="bg1">
              <a:lumMod val="95000"/>
            </a:schemeClr>
          </a:solidFill>
        </p:spPr>
        <p:txBody>
          <a:bodyPr>
            <a:normAutofit/>
          </a:bodyPr>
          <a:lstStyle/>
          <a:p>
            <a:pPr marL="0" indent="0">
              <a:spcBef>
                <a:spcPts val="0"/>
              </a:spcBef>
              <a:buNone/>
            </a:pPr>
            <a:r>
              <a:rPr lang="en-US" sz="1600" dirty="0"/>
              <a:t>Second contact with an antigen activates memory B cells.</a:t>
            </a:r>
          </a:p>
          <a:p>
            <a:pPr lvl="1">
              <a:spcBef>
                <a:spcPts val="0"/>
              </a:spcBef>
            </a:pPr>
            <a:r>
              <a:rPr lang="en-US" sz="1600" dirty="0"/>
              <a:t> shorter lag period (1-3 days)</a:t>
            </a:r>
          </a:p>
          <a:p>
            <a:pPr lvl="1">
              <a:spcBef>
                <a:spcPts val="0"/>
              </a:spcBef>
            </a:pPr>
            <a:r>
              <a:rPr lang="en-US" sz="1600" dirty="0"/>
              <a:t> higher magnitude</a:t>
            </a:r>
          </a:p>
          <a:p>
            <a:pPr lvl="1">
              <a:spcBef>
                <a:spcPts val="0"/>
              </a:spcBef>
            </a:pPr>
            <a:r>
              <a:rPr lang="en-US" sz="1600" dirty="0"/>
              <a:t> IgG &gt; IgM (high affinity)</a:t>
            </a:r>
            <a:endParaRPr lang="en-GB" sz="1600" dirty="0"/>
          </a:p>
        </p:txBody>
      </p:sp>
      <p:sp>
        <p:nvSpPr>
          <p:cNvPr id="6" name="Text Box 44">
            <a:extLst>
              <a:ext uri="{FF2B5EF4-FFF2-40B4-BE49-F238E27FC236}">
                <a16:creationId xmlns:a16="http://schemas.microsoft.com/office/drawing/2014/main" id="{DE585A53-88CB-4684-8C4C-ADFADB120500}"/>
              </a:ext>
            </a:extLst>
          </p:cNvPr>
          <p:cNvSpPr txBox="1">
            <a:spLocks noChangeArrowheads="1"/>
          </p:cNvSpPr>
          <p:nvPr/>
        </p:nvSpPr>
        <p:spPr bwMode="auto">
          <a:xfrm>
            <a:off x="0" y="5813489"/>
            <a:ext cx="1216025" cy="8302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kumimoji="1" sz="2900">
                <a:solidFill>
                  <a:schemeClr val="tx1"/>
                </a:solidFill>
                <a:latin typeface="Arial" charset="0"/>
                <a:ea typeface="ＭＳ Ｐゴシック" charset="0"/>
                <a:cs typeface="ＭＳ Ｐゴシック" charset="0"/>
                <a:sym typeface="Symbol" charset="0"/>
              </a:defRPr>
            </a:lvl1pPr>
            <a:lvl2pPr marL="742950" indent="-285750">
              <a:defRPr kumimoji="1" sz="2900">
                <a:solidFill>
                  <a:schemeClr val="tx1"/>
                </a:solidFill>
                <a:latin typeface="Arial" charset="0"/>
                <a:ea typeface="ＭＳ Ｐゴシック" charset="0"/>
                <a:sym typeface="Symbol" charset="0"/>
              </a:defRPr>
            </a:lvl2pPr>
            <a:lvl3pPr marL="1143000" indent="-228600">
              <a:defRPr kumimoji="1" sz="2900">
                <a:solidFill>
                  <a:schemeClr val="tx1"/>
                </a:solidFill>
                <a:latin typeface="Arial" charset="0"/>
                <a:ea typeface="ＭＳ Ｐゴシック" charset="0"/>
                <a:sym typeface="Symbol" charset="0"/>
              </a:defRPr>
            </a:lvl3pPr>
            <a:lvl4pPr marL="1600200" indent="-228600">
              <a:defRPr kumimoji="1" sz="2900">
                <a:solidFill>
                  <a:schemeClr val="tx1"/>
                </a:solidFill>
                <a:latin typeface="Arial" charset="0"/>
                <a:ea typeface="ＭＳ Ｐゴシック" charset="0"/>
                <a:sym typeface="Symbol" charset="0"/>
              </a:defRPr>
            </a:lvl4pPr>
            <a:lvl5pPr marL="2057400" indent="-228600">
              <a:defRPr kumimoji="1" sz="2900">
                <a:solidFill>
                  <a:schemeClr val="tx1"/>
                </a:solidFill>
                <a:latin typeface="Arial" charset="0"/>
                <a:ea typeface="ＭＳ Ｐゴシック" charset="0"/>
                <a:sym typeface="Symbol" charset="0"/>
              </a:defRPr>
            </a:lvl5pPr>
            <a:lvl6pPr marL="2514600" indent="-228600" eaLnBrk="0" fontAlgn="base" hangingPunct="0">
              <a:spcBef>
                <a:spcPct val="0"/>
              </a:spcBef>
              <a:spcAft>
                <a:spcPct val="0"/>
              </a:spcAft>
              <a:defRPr kumimoji="1" sz="2900">
                <a:solidFill>
                  <a:schemeClr val="tx1"/>
                </a:solidFill>
                <a:latin typeface="Arial" charset="0"/>
                <a:ea typeface="ＭＳ Ｐゴシック" charset="0"/>
                <a:sym typeface="Symbol" charset="0"/>
              </a:defRPr>
            </a:lvl6pPr>
            <a:lvl7pPr marL="2971800" indent="-228600" eaLnBrk="0" fontAlgn="base" hangingPunct="0">
              <a:spcBef>
                <a:spcPct val="0"/>
              </a:spcBef>
              <a:spcAft>
                <a:spcPct val="0"/>
              </a:spcAft>
              <a:defRPr kumimoji="1" sz="2900">
                <a:solidFill>
                  <a:schemeClr val="tx1"/>
                </a:solidFill>
                <a:latin typeface="Arial" charset="0"/>
                <a:ea typeface="ＭＳ Ｐゴシック" charset="0"/>
                <a:sym typeface="Symbol" charset="0"/>
              </a:defRPr>
            </a:lvl7pPr>
            <a:lvl8pPr marL="3429000" indent="-228600" eaLnBrk="0" fontAlgn="base" hangingPunct="0">
              <a:spcBef>
                <a:spcPct val="0"/>
              </a:spcBef>
              <a:spcAft>
                <a:spcPct val="0"/>
              </a:spcAft>
              <a:defRPr kumimoji="1" sz="2900">
                <a:solidFill>
                  <a:schemeClr val="tx1"/>
                </a:solidFill>
                <a:latin typeface="Arial" charset="0"/>
                <a:ea typeface="ＭＳ Ｐゴシック" charset="0"/>
                <a:sym typeface="Symbol" charset="0"/>
              </a:defRPr>
            </a:lvl8pPr>
            <a:lvl9pPr marL="3886200" indent="-228600" eaLnBrk="0" fontAlgn="base" hangingPunct="0">
              <a:spcBef>
                <a:spcPct val="0"/>
              </a:spcBef>
              <a:spcAft>
                <a:spcPct val="0"/>
              </a:spcAft>
              <a:defRPr kumimoji="1" sz="2900">
                <a:solidFill>
                  <a:schemeClr val="tx1"/>
                </a:solidFill>
                <a:latin typeface="Arial" charset="0"/>
                <a:ea typeface="ＭＳ Ｐゴシック" charset="0"/>
                <a:sym typeface="Symbol" charset="0"/>
              </a:defRPr>
            </a:lvl9pPr>
          </a:lstStyle>
          <a:p>
            <a:pPr eaLnBrk="1" hangingPunct="1"/>
            <a:r>
              <a:rPr lang="en-US" sz="1600" i="1" dirty="0">
                <a:ea typeface="MS PGothic" charset="0"/>
                <a:cs typeface="MS PGothic" charset="0"/>
              </a:rPr>
              <a:t>Secondary</a:t>
            </a:r>
            <a:br>
              <a:rPr lang="en-US" sz="1600" i="1" dirty="0">
                <a:ea typeface="MS PGothic" charset="0"/>
                <a:cs typeface="MS PGothic" charset="0"/>
              </a:rPr>
            </a:br>
            <a:r>
              <a:rPr lang="en-US" sz="1600" i="1" dirty="0">
                <a:ea typeface="MS PGothic" charset="0"/>
                <a:cs typeface="MS PGothic" charset="0"/>
              </a:rPr>
              <a:t>antibody </a:t>
            </a:r>
            <a:br>
              <a:rPr lang="en-US" sz="1600" i="1" dirty="0">
                <a:ea typeface="MS PGothic" charset="0"/>
                <a:cs typeface="MS PGothic" charset="0"/>
              </a:rPr>
            </a:br>
            <a:r>
              <a:rPr lang="en-US" sz="1600" i="1" dirty="0">
                <a:ea typeface="MS PGothic" charset="0"/>
                <a:cs typeface="MS PGothic" charset="0"/>
              </a:rPr>
              <a:t>response</a:t>
            </a:r>
            <a:r>
              <a:rPr lang="en-US" sz="1600" b="1" i="1" dirty="0">
                <a:ea typeface="MS PGothic" charset="0"/>
                <a:cs typeface="MS PGothic" charset="0"/>
              </a:rPr>
              <a:t> </a:t>
            </a:r>
          </a:p>
        </p:txBody>
      </p:sp>
      <p:sp>
        <p:nvSpPr>
          <p:cNvPr id="7" name="Text Box 46">
            <a:extLst>
              <a:ext uri="{FF2B5EF4-FFF2-40B4-BE49-F238E27FC236}">
                <a16:creationId xmlns:a16="http://schemas.microsoft.com/office/drawing/2014/main" id="{0876B1D6-E8F1-4C44-AC97-F6BAEA91DC2F}"/>
              </a:ext>
            </a:extLst>
          </p:cNvPr>
          <p:cNvSpPr txBox="1">
            <a:spLocks noChangeArrowheads="1"/>
          </p:cNvSpPr>
          <p:nvPr/>
        </p:nvSpPr>
        <p:spPr bwMode="auto">
          <a:xfrm>
            <a:off x="0" y="781535"/>
            <a:ext cx="1077913" cy="8302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kumimoji="1" sz="2900">
                <a:solidFill>
                  <a:schemeClr val="tx1"/>
                </a:solidFill>
                <a:latin typeface="Arial" charset="0"/>
                <a:ea typeface="ＭＳ Ｐゴシック" charset="0"/>
                <a:cs typeface="ＭＳ Ｐゴシック" charset="0"/>
                <a:sym typeface="Symbol" charset="0"/>
              </a:defRPr>
            </a:lvl1pPr>
            <a:lvl2pPr marL="742950" indent="-285750">
              <a:defRPr kumimoji="1" sz="2900">
                <a:solidFill>
                  <a:schemeClr val="tx1"/>
                </a:solidFill>
                <a:latin typeface="Arial" charset="0"/>
                <a:ea typeface="ＭＳ Ｐゴシック" charset="0"/>
                <a:sym typeface="Symbol" charset="0"/>
              </a:defRPr>
            </a:lvl2pPr>
            <a:lvl3pPr marL="1143000" indent="-228600">
              <a:defRPr kumimoji="1" sz="2900">
                <a:solidFill>
                  <a:schemeClr val="tx1"/>
                </a:solidFill>
                <a:latin typeface="Arial" charset="0"/>
                <a:ea typeface="ＭＳ Ｐゴシック" charset="0"/>
                <a:sym typeface="Symbol" charset="0"/>
              </a:defRPr>
            </a:lvl3pPr>
            <a:lvl4pPr marL="1600200" indent="-228600">
              <a:defRPr kumimoji="1" sz="2900">
                <a:solidFill>
                  <a:schemeClr val="tx1"/>
                </a:solidFill>
                <a:latin typeface="Arial" charset="0"/>
                <a:ea typeface="ＭＳ Ｐゴシック" charset="0"/>
                <a:sym typeface="Symbol" charset="0"/>
              </a:defRPr>
            </a:lvl4pPr>
            <a:lvl5pPr marL="2057400" indent="-228600">
              <a:defRPr kumimoji="1" sz="2900">
                <a:solidFill>
                  <a:schemeClr val="tx1"/>
                </a:solidFill>
                <a:latin typeface="Arial" charset="0"/>
                <a:ea typeface="ＭＳ Ｐゴシック" charset="0"/>
                <a:sym typeface="Symbol" charset="0"/>
              </a:defRPr>
            </a:lvl5pPr>
            <a:lvl6pPr marL="2514600" indent="-228600" eaLnBrk="0" fontAlgn="base" hangingPunct="0">
              <a:spcBef>
                <a:spcPct val="0"/>
              </a:spcBef>
              <a:spcAft>
                <a:spcPct val="0"/>
              </a:spcAft>
              <a:defRPr kumimoji="1" sz="2900">
                <a:solidFill>
                  <a:schemeClr val="tx1"/>
                </a:solidFill>
                <a:latin typeface="Arial" charset="0"/>
                <a:ea typeface="ＭＳ Ｐゴシック" charset="0"/>
                <a:sym typeface="Symbol" charset="0"/>
              </a:defRPr>
            </a:lvl6pPr>
            <a:lvl7pPr marL="2971800" indent="-228600" eaLnBrk="0" fontAlgn="base" hangingPunct="0">
              <a:spcBef>
                <a:spcPct val="0"/>
              </a:spcBef>
              <a:spcAft>
                <a:spcPct val="0"/>
              </a:spcAft>
              <a:defRPr kumimoji="1" sz="2900">
                <a:solidFill>
                  <a:schemeClr val="tx1"/>
                </a:solidFill>
                <a:latin typeface="Arial" charset="0"/>
                <a:ea typeface="ＭＳ Ｐゴシック" charset="0"/>
                <a:sym typeface="Symbol" charset="0"/>
              </a:defRPr>
            </a:lvl7pPr>
            <a:lvl8pPr marL="3429000" indent="-228600" eaLnBrk="0" fontAlgn="base" hangingPunct="0">
              <a:spcBef>
                <a:spcPct val="0"/>
              </a:spcBef>
              <a:spcAft>
                <a:spcPct val="0"/>
              </a:spcAft>
              <a:defRPr kumimoji="1" sz="2900">
                <a:solidFill>
                  <a:schemeClr val="tx1"/>
                </a:solidFill>
                <a:latin typeface="Arial" charset="0"/>
                <a:ea typeface="ＭＳ Ｐゴシック" charset="0"/>
                <a:sym typeface="Symbol" charset="0"/>
              </a:defRPr>
            </a:lvl8pPr>
            <a:lvl9pPr marL="3886200" indent="-228600" eaLnBrk="0" fontAlgn="base" hangingPunct="0">
              <a:spcBef>
                <a:spcPct val="0"/>
              </a:spcBef>
              <a:spcAft>
                <a:spcPct val="0"/>
              </a:spcAft>
              <a:defRPr kumimoji="1" sz="2900">
                <a:solidFill>
                  <a:schemeClr val="tx1"/>
                </a:solidFill>
                <a:latin typeface="Arial" charset="0"/>
                <a:ea typeface="ＭＳ Ｐゴシック" charset="0"/>
                <a:sym typeface="Symbol" charset="0"/>
              </a:defRPr>
            </a:lvl9pPr>
          </a:lstStyle>
          <a:p>
            <a:pPr eaLnBrk="1" hangingPunct="1"/>
            <a:r>
              <a:rPr lang="en-US" sz="1600" i="1" dirty="0">
                <a:ea typeface="MS PGothic" charset="0"/>
                <a:cs typeface="MS PGothic" charset="0"/>
              </a:rPr>
              <a:t>Primary </a:t>
            </a:r>
            <a:br>
              <a:rPr lang="en-US" sz="1600" i="1" dirty="0">
                <a:ea typeface="MS PGothic" charset="0"/>
                <a:cs typeface="MS PGothic" charset="0"/>
              </a:rPr>
            </a:br>
            <a:r>
              <a:rPr lang="en-US" sz="1600" i="1" dirty="0">
                <a:ea typeface="MS PGothic" charset="0"/>
                <a:cs typeface="MS PGothic" charset="0"/>
              </a:rPr>
              <a:t>antibody </a:t>
            </a:r>
            <a:br>
              <a:rPr lang="en-US" sz="1600" i="1" dirty="0">
                <a:ea typeface="MS PGothic" charset="0"/>
                <a:cs typeface="MS PGothic" charset="0"/>
              </a:rPr>
            </a:br>
            <a:r>
              <a:rPr lang="en-US" sz="1600" i="1" dirty="0">
                <a:ea typeface="MS PGothic" charset="0"/>
                <a:cs typeface="MS PGothic" charset="0"/>
              </a:rPr>
              <a:t>response</a:t>
            </a:r>
          </a:p>
        </p:txBody>
      </p:sp>
      <p:grpSp>
        <p:nvGrpSpPr>
          <p:cNvPr id="64" name="Group 63">
            <a:extLst>
              <a:ext uri="{FF2B5EF4-FFF2-40B4-BE49-F238E27FC236}">
                <a16:creationId xmlns:a16="http://schemas.microsoft.com/office/drawing/2014/main" id="{D415C6C8-59B9-4061-ACE4-A848C6CDF6F7}"/>
              </a:ext>
            </a:extLst>
          </p:cNvPr>
          <p:cNvGrpSpPr/>
          <p:nvPr/>
        </p:nvGrpSpPr>
        <p:grpSpPr>
          <a:xfrm>
            <a:off x="1792522" y="1873314"/>
            <a:ext cx="6156325" cy="3940175"/>
            <a:chOff x="2432177" y="1846832"/>
            <a:chExt cx="6156325" cy="3940175"/>
          </a:xfrm>
        </p:grpSpPr>
        <p:pic>
          <p:nvPicPr>
            <p:cNvPr id="8" name="Image 1" descr="3807.jpg">
              <a:extLst>
                <a:ext uri="{FF2B5EF4-FFF2-40B4-BE49-F238E27FC236}">
                  <a16:creationId xmlns:a16="http://schemas.microsoft.com/office/drawing/2014/main" id="{28B39F7B-C902-42E5-9273-4E5830FD405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432177" y="1846832"/>
              <a:ext cx="6156325" cy="39401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nvGrpSpPr>
            <p:cNvPr id="9" name="Group 64">
              <a:extLst>
                <a:ext uri="{FF2B5EF4-FFF2-40B4-BE49-F238E27FC236}">
                  <a16:creationId xmlns:a16="http://schemas.microsoft.com/office/drawing/2014/main" id="{631805FF-0D00-47A8-94DC-72498AC29FA1}"/>
                </a:ext>
              </a:extLst>
            </p:cNvPr>
            <p:cNvGrpSpPr>
              <a:grpSpLocks/>
            </p:cNvGrpSpPr>
            <p:nvPr/>
          </p:nvGrpSpPr>
          <p:grpSpPr bwMode="auto">
            <a:xfrm>
              <a:off x="2721102" y="3469257"/>
              <a:ext cx="4260850" cy="1798637"/>
              <a:chOff x="1537" y="2221"/>
              <a:chExt cx="3019" cy="1133"/>
            </a:xfrm>
          </p:grpSpPr>
          <p:grpSp>
            <p:nvGrpSpPr>
              <p:cNvPr id="10" name="Group 8">
                <a:extLst>
                  <a:ext uri="{FF2B5EF4-FFF2-40B4-BE49-F238E27FC236}">
                    <a16:creationId xmlns:a16="http://schemas.microsoft.com/office/drawing/2014/main" id="{3E5023FD-5CA0-45E4-B005-FC4307F4E5B3}"/>
                  </a:ext>
                </a:extLst>
              </p:cNvPr>
              <p:cNvGrpSpPr>
                <a:grpSpLocks/>
              </p:cNvGrpSpPr>
              <p:nvPr/>
            </p:nvGrpSpPr>
            <p:grpSpPr bwMode="auto">
              <a:xfrm>
                <a:off x="3319" y="2887"/>
                <a:ext cx="416" cy="467"/>
                <a:chOff x="3341" y="2737"/>
                <a:chExt cx="474" cy="569"/>
              </a:xfrm>
            </p:grpSpPr>
            <p:pic>
              <p:nvPicPr>
                <p:cNvPr id="59" name="Picture 9" descr="Memory B cells with Ig">
                  <a:extLst>
                    <a:ext uri="{FF2B5EF4-FFF2-40B4-BE49-F238E27FC236}">
                      <a16:creationId xmlns:a16="http://schemas.microsoft.com/office/drawing/2014/main" id="{851CBC57-C984-41CF-A29D-39F174E591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1" y="2878"/>
                  <a:ext cx="474" cy="42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0" name="Text Box 10">
                  <a:extLst>
                    <a:ext uri="{FF2B5EF4-FFF2-40B4-BE49-F238E27FC236}">
                      <a16:creationId xmlns:a16="http://schemas.microsoft.com/office/drawing/2014/main" id="{4DE0643A-F349-452B-A753-6B9EC78A4380}"/>
                    </a:ext>
                  </a:extLst>
                </p:cNvPr>
                <p:cNvSpPr txBox="1">
                  <a:spLocks noChangeArrowheads="1"/>
                </p:cNvSpPr>
                <p:nvPr/>
              </p:nvSpPr>
              <p:spPr bwMode="auto">
                <a:xfrm>
                  <a:off x="3399" y="2737"/>
                  <a:ext cx="316" cy="18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kumimoji="1" sz="2900">
                      <a:solidFill>
                        <a:schemeClr val="tx1"/>
                      </a:solidFill>
                      <a:latin typeface="Arial" charset="0"/>
                      <a:ea typeface="ＭＳ Ｐゴシック" charset="0"/>
                      <a:cs typeface="ＭＳ Ｐゴシック" charset="0"/>
                      <a:sym typeface="Symbol" charset="0"/>
                    </a:defRPr>
                  </a:lvl1pPr>
                  <a:lvl2pPr marL="742950" indent="-285750">
                    <a:defRPr kumimoji="1" sz="2900">
                      <a:solidFill>
                        <a:schemeClr val="tx1"/>
                      </a:solidFill>
                      <a:latin typeface="Arial" charset="0"/>
                      <a:ea typeface="ＭＳ Ｐゴシック" charset="0"/>
                      <a:sym typeface="Symbol" charset="0"/>
                    </a:defRPr>
                  </a:lvl2pPr>
                  <a:lvl3pPr marL="1143000" indent="-228600">
                    <a:defRPr kumimoji="1" sz="2900">
                      <a:solidFill>
                        <a:schemeClr val="tx1"/>
                      </a:solidFill>
                      <a:latin typeface="Arial" charset="0"/>
                      <a:ea typeface="ＭＳ Ｐゴシック" charset="0"/>
                      <a:sym typeface="Symbol" charset="0"/>
                    </a:defRPr>
                  </a:lvl3pPr>
                  <a:lvl4pPr marL="1600200" indent="-228600">
                    <a:defRPr kumimoji="1" sz="2900">
                      <a:solidFill>
                        <a:schemeClr val="tx1"/>
                      </a:solidFill>
                      <a:latin typeface="Arial" charset="0"/>
                      <a:ea typeface="ＭＳ Ｐゴシック" charset="0"/>
                      <a:sym typeface="Symbol" charset="0"/>
                    </a:defRPr>
                  </a:lvl4pPr>
                  <a:lvl5pPr marL="2057400" indent="-228600">
                    <a:defRPr kumimoji="1" sz="2900">
                      <a:solidFill>
                        <a:schemeClr val="tx1"/>
                      </a:solidFill>
                      <a:latin typeface="Arial" charset="0"/>
                      <a:ea typeface="ＭＳ Ｐゴシック" charset="0"/>
                      <a:sym typeface="Symbol" charset="0"/>
                    </a:defRPr>
                  </a:lvl5pPr>
                  <a:lvl6pPr marL="2514600" indent="-228600" eaLnBrk="0" fontAlgn="base" hangingPunct="0">
                    <a:spcBef>
                      <a:spcPct val="0"/>
                    </a:spcBef>
                    <a:spcAft>
                      <a:spcPct val="0"/>
                    </a:spcAft>
                    <a:defRPr kumimoji="1" sz="2900">
                      <a:solidFill>
                        <a:schemeClr val="tx1"/>
                      </a:solidFill>
                      <a:latin typeface="Arial" charset="0"/>
                      <a:ea typeface="ＭＳ Ｐゴシック" charset="0"/>
                      <a:sym typeface="Symbol" charset="0"/>
                    </a:defRPr>
                  </a:lvl6pPr>
                  <a:lvl7pPr marL="2971800" indent="-228600" eaLnBrk="0" fontAlgn="base" hangingPunct="0">
                    <a:spcBef>
                      <a:spcPct val="0"/>
                    </a:spcBef>
                    <a:spcAft>
                      <a:spcPct val="0"/>
                    </a:spcAft>
                    <a:defRPr kumimoji="1" sz="2900">
                      <a:solidFill>
                        <a:schemeClr val="tx1"/>
                      </a:solidFill>
                      <a:latin typeface="Arial" charset="0"/>
                      <a:ea typeface="ＭＳ Ｐゴシック" charset="0"/>
                      <a:sym typeface="Symbol" charset="0"/>
                    </a:defRPr>
                  </a:lvl7pPr>
                  <a:lvl8pPr marL="3429000" indent="-228600" eaLnBrk="0" fontAlgn="base" hangingPunct="0">
                    <a:spcBef>
                      <a:spcPct val="0"/>
                    </a:spcBef>
                    <a:spcAft>
                      <a:spcPct val="0"/>
                    </a:spcAft>
                    <a:defRPr kumimoji="1" sz="2900">
                      <a:solidFill>
                        <a:schemeClr val="tx1"/>
                      </a:solidFill>
                      <a:latin typeface="Arial" charset="0"/>
                      <a:ea typeface="ＭＳ Ｐゴシック" charset="0"/>
                      <a:sym typeface="Symbol" charset="0"/>
                    </a:defRPr>
                  </a:lvl8pPr>
                  <a:lvl9pPr marL="3886200" indent="-228600" eaLnBrk="0" fontAlgn="base" hangingPunct="0">
                    <a:spcBef>
                      <a:spcPct val="0"/>
                    </a:spcBef>
                    <a:spcAft>
                      <a:spcPct val="0"/>
                    </a:spcAft>
                    <a:defRPr kumimoji="1" sz="2900">
                      <a:solidFill>
                        <a:schemeClr val="tx1"/>
                      </a:solidFill>
                      <a:latin typeface="Arial" charset="0"/>
                      <a:ea typeface="ＭＳ Ｐゴシック" charset="0"/>
                      <a:sym typeface="Symbol" charset="0"/>
                    </a:defRPr>
                  </a:lvl9pPr>
                </a:lstStyle>
                <a:p>
                  <a:pPr eaLnBrk="1" hangingPunct="1"/>
                  <a:r>
                    <a:rPr lang="fr-CH" sz="1000">
                      <a:ea typeface="MS PGothic" charset="0"/>
                      <a:cs typeface="MS PGothic" charset="0"/>
                    </a:rPr>
                    <a:t>IgG</a:t>
                  </a:r>
                  <a:endParaRPr lang="fr-FR" sz="1000">
                    <a:ea typeface="MS PGothic" charset="0"/>
                    <a:cs typeface="MS PGothic" charset="0"/>
                  </a:endParaRPr>
                </a:p>
              </p:txBody>
            </p:sp>
          </p:grpSp>
          <p:grpSp>
            <p:nvGrpSpPr>
              <p:cNvPr id="11" name="Group 11">
                <a:extLst>
                  <a:ext uri="{FF2B5EF4-FFF2-40B4-BE49-F238E27FC236}">
                    <a16:creationId xmlns:a16="http://schemas.microsoft.com/office/drawing/2014/main" id="{3B888513-C0FF-4A43-AF5A-5C118A7C6BA3}"/>
                  </a:ext>
                </a:extLst>
              </p:cNvPr>
              <p:cNvGrpSpPr>
                <a:grpSpLocks/>
              </p:cNvGrpSpPr>
              <p:nvPr/>
            </p:nvGrpSpPr>
            <p:grpSpPr bwMode="auto">
              <a:xfrm>
                <a:off x="1537" y="2941"/>
                <a:ext cx="337" cy="368"/>
                <a:chOff x="1280" y="2861"/>
                <a:chExt cx="385" cy="448"/>
              </a:xfrm>
            </p:grpSpPr>
            <p:pic>
              <p:nvPicPr>
                <p:cNvPr id="57" name="Picture 12" descr="B cells with Ig">
                  <a:extLst>
                    <a:ext uri="{FF2B5EF4-FFF2-40B4-BE49-F238E27FC236}">
                      <a16:creationId xmlns:a16="http://schemas.microsoft.com/office/drawing/2014/main" id="{78731100-62AA-4288-9078-79E6AA0066E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505396">
                  <a:off x="1280" y="3002"/>
                  <a:ext cx="342" cy="3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58" name="Text Box 13">
                  <a:extLst>
                    <a:ext uri="{FF2B5EF4-FFF2-40B4-BE49-F238E27FC236}">
                      <a16:creationId xmlns:a16="http://schemas.microsoft.com/office/drawing/2014/main" id="{E8B6D4A5-0B74-4314-8140-22DB4E61620B}"/>
                    </a:ext>
                  </a:extLst>
                </p:cNvPr>
                <p:cNvSpPr txBox="1">
                  <a:spLocks noChangeArrowheads="1"/>
                </p:cNvSpPr>
                <p:nvPr/>
              </p:nvSpPr>
              <p:spPr bwMode="auto">
                <a:xfrm>
                  <a:off x="1343" y="2861"/>
                  <a:ext cx="322" cy="18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kumimoji="1" sz="2900">
                      <a:solidFill>
                        <a:schemeClr val="tx1"/>
                      </a:solidFill>
                      <a:latin typeface="Arial" charset="0"/>
                      <a:ea typeface="ＭＳ Ｐゴシック" charset="0"/>
                      <a:cs typeface="ＭＳ Ｐゴシック" charset="0"/>
                      <a:sym typeface="Symbol" charset="0"/>
                    </a:defRPr>
                  </a:lvl1pPr>
                  <a:lvl2pPr marL="742950" indent="-285750">
                    <a:defRPr kumimoji="1" sz="2900">
                      <a:solidFill>
                        <a:schemeClr val="tx1"/>
                      </a:solidFill>
                      <a:latin typeface="Arial" charset="0"/>
                      <a:ea typeface="ＭＳ Ｐゴシック" charset="0"/>
                      <a:sym typeface="Symbol" charset="0"/>
                    </a:defRPr>
                  </a:lvl2pPr>
                  <a:lvl3pPr marL="1143000" indent="-228600">
                    <a:defRPr kumimoji="1" sz="2900">
                      <a:solidFill>
                        <a:schemeClr val="tx1"/>
                      </a:solidFill>
                      <a:latin typeface="Arial" charset="0"/>
                      <a:ea typeface="ＭＳ Ｐゴシック" charset="0"/>
                      <a:sym typeface="Symbol" charset="0"/>
                    </a:defRPr>
                  </a:lvl3pPr>
                  <a:lvl4pPr marL="1600200" indent="-228600">
                    <a:defRPr kumimoji="1" sz="2900">
                      <a:solidFill>
                        <a:schemeClr val="tx1"/>
                      </a:solidFill>
                      <a:latin typeface="Arial" charset="0"/>
                      <a:ea typeface="ＭＳ Ｐゴシック" charset="0"/>
                      <a:sym typeface="Symbol" charset="0"/>
                    </a:defRPr>
                  </a:lvl4pPr>
                  <a:lvl5pPr marL="2057400" indent="-228600">
                    <a:defRPr kumimoji="1" sz="2900">
                      <a:solidFill>
                        <a:schemeClr val="tx1"/>
                      </a:solidFill>
                      <a:latin typeface="Arial" charset="0"/>
                      <a:ea typeface="ＭＳ Ｐゴシック" charset="0"/>
                      <a:sym typeface="Symbol" charset="0"/>
                    </a:defRPr>
                  </a:lvl5pPr>
                  <a:lvl6pPr marL="2514600" indent="-228600" eaLnBrk="0" fontAlgn="base" hangingPunct="0">
                    <a:spcBef>
                      <a:spcPct val="0"/>
                    </a:spcBef>
                    <a:spcAft>
                      <a:spcPct val="0"/>
                    </a:spcAft>
                    <a:defRPr kumimoji="1" sz="2900">
                      <a:solidFill>
                        <a:schemeClr val="tx1"/>
                      </a:solidFill>
                      <a:latin typeface="Arial" charset="0"/>
                      <a:ea typeface="ＭＳ Ｐゴシック" charset="0"/>
                      <a:sym typeface="Symbol" charset="0"/>
                    </a:defRPr>
                  </a:lvl6pPr>
                  <a:lvl7pPr marL="2971800" indent="-228600" eaLnBrk="0" fontAlgn="base" hangingPunct="0">
                    <a:spcBef>
                      <a:spcPct val="0"/>
                    </a:spcBef>
                    <a:spcAft>
                      <a:spcPct val="0"/>
                    </a:spcAft>
                    <a:defRPr kumimoji="1" sz="2900">
                      <a:solidFill>
                        <a:schemeClr val="tx1"/>
                      </a:solidFill>
                      <a:latin typeface="Arial" charset="0"/>
                      <a:ea typeface="ＭＳ Ｐゴシック" charset="0"/>
                      <a:sym typeface="Symbol" charset="0"/>
                    </a:defRPr>
                  </a:lvl7pPr>
                  <a:lvl8pPr marL="3429000" indent="-228600" eaLnBrk="0" fontAlgn="base" hangingPunct="0">
                    <a:spcBef>
                      <a:spcPct val="0"/>
                    </a:spcBef>
                    <a:spcAft>
                      <a:spcPct val="0"/>
                    </a:spcAft>
                    <a:defRPr kumimoji="1" sz="2900">
                      <a:solidFill>
                        <a:schemeClr val="tx1"/>
                      </a:solidFill>
                      <a:latin typeface="Arial" charset="0"/>
                      <a:ea typeface="ＭＳ Ｐゴシック" charset="0"/>
                      <a:sym typeface="Symbol" charset="0"/>
                    </a:defRPr>
                  </a:lvl8pPr>
                  <a:lvl9pPr marL="3886200" indent="-228600" eaLnBrk="0" fontAlgn="base" hangingPunct="0">
                    <a:spcBef>
                      <a:spcPct val="0"/>
                    </a:spcBef>
                    <a:spcAft>
                      <a:spcPct val="0"/>
                    </a:spcAft>
                    <a:defRPr kumimoji="1" sz="2900">
                      <a:solidFill>
                        <a:schemeClr val="tx1"/>
                      </a:solidFill>
                      <a:latin typeface="Arial" charset="0"/>
                      <a:ea typeface="ＭＳ Ｐゴシック" charset="0"/>
                      <a:sym typeface="Symbol" charset="0"/>
                    </a:defRPr>
                  </a:lvl9pPr>
                </a:lstStyle>
                <a:p>
                  <a:pPr eaLnBrk="1" hangingPunct="1"/>
                  <a:r>
                    <a:rPr lang="fr-CH" sz="1000">
                      <a:ea typeface="MS PGothic" charset="0"/>
                      <a:cs typeface="MS PGothic" charset="0"/>
                    </a:rPr>
                    <a:t>IgM</a:t>
                  </a:r>
                  <a:endParaRPr lang="fr-FR" sz="1000">
                    <a:ea typeface="MS PGothic" charset="0"/>
                    <a:cs typeface="MS PGothic" charset="0"/>
                  </a:endParaRPr>
                </a:p>
              </p:txBody>
            </p:sp>
          </p:grpSp>
          <p:grpSp>
            <p:nvGrpSpPr>
              <p:cNvPr id="12" name="Group 14">
                <a:extLst>
                  <a:ext uri="{FF2B5EF4-FFF2-40B4-BE49-F238E27FC236}">
                    <a16:creationId xmlns:a16="http://schemas.microsoft.com/office/drawing/2014/main" id="{66622BA3-5F09-4DF4-B63A-267E69787C4F}"/>
                  </a:ext>
                </a:extLst>
              </p:cNvPr>
              <p:cNvGrpSpPr>
                <a:grpSpLocks/>
              </p:cNvGrpSpPr>
              <p:nvPr/>
            </p:nvGrpSpPr>
            <p:grpSpPr bwMode="auto">
              <a:xfrm>
                <a:off x="2918" y="2779"/>
                <a:ext cx="217" cy="295"/>
                <a:chOff x="2911" y="2625"/>
                <a:chExt cx="248" cy="359"/>
              </a:xfrm>
            </p:grpSpPr>
            <p:pic>
              <p:nvPicPr>
                <p:cNvPr id="45" name="Picture 15" descr="Plasma cell">
                  <a:extLst>
                    <a:ext uri="{FF2B5EF4-FFF2-40B4-BE49-F238E27FC236}">
                      <a16:creationId xmlns:a16="http://schemas.microsoft.com/office/drawing/2014/main" id="{86FB4582-CA19-43B4-BE2F-33EA0B500ED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11" y="2625"/>
                  <a:ext cx="222" cy="1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nvGrpSpPr>
                <p:cNvPr id="46" name="Group 16">
                  <a:extLst>
                    <a:ext uri="{FF2B5EF4-FFF2-40B4-BE49-F238E27FC236}">
                      <a16:creationId xmlns:a16="http://schemas.microsoft.com/office/drawing/2014/main" id="{5A502819-213B-44C4-B308-2B299B05C25C}"/>
                    </a:ext>
                  </a:extLst>
                </p:cNvPr>
                <p:cNvGrpSpPr>
                  <a:grpSpLocks/>
                </p:cNvGrpSpPr>
                <p:nvPr/>
              </p:nvGrpSpPr>
              <p:grpSpPr bwMode="auto">
                <a:xfrm rot="-7594473">
                  <a:off x="2969" y="2794"/>
                  <a:ext cx="208" cy="172"/>
                  <a:chOff x="5505" y="2516"/>
                  <a:chExt cx="240" cy="219"/>
                </a:xfrm>
              </p:grpSpPr>
              <p:sp>
                <p:nvSpPr>
                  <p:cNvPr id="47" name="Line 17">
                    <a:extLst>
                      <a:ext uri="{FF2B5EF4-FFF2-40B4-BE49-F238E27FC236}">
                        <a16:creationId xmlns:a16="http://schemas.microsoft.com/office/drawing/2014/main" id="{AE614990-02FE-4F24-A40A-0B6DFC61DC35}"/>
                      </a:ext>
                    </a:extLst>
                  </p:cNvPr>
                  <p:cNvSpPr>
                    <a:spLocks noChangeShapeType="1"/>
                  </p:cNvSpPr>
                  <p:nvPr/>
                </p:nvSpPr>
                <p:spPr bwMode="auto">
                  <a:xfrm>
                    <a:off x="5637" y="2609"/>
                    <a:ext cx="0" cy="126"/>
                  </a:xfrm>
                  <a:prstGeom prst="line">
                    <a:avLst/>
                  </a:prstGeom>
                  <a:noFill/>
                  <a:ln w="19050">
                    <a:solidFill>
                      <a:srgbClr val="006600"/>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48" name="Line 18">
                    <a:extLst>
                      <a:ext uri="{FF2B5EF4-FFF2-40B4-BE49-F238E27FC236}">
                        <a16:creationId xmlns:a16="http://schemas.microsoft.com/office/drawing/2014/main" id="{FC8DCF7E-7E20-425C-86E9-C31D78F60889}"/>
                      </a:ext>
                    </a:extLst>
                  </p:cNvPr>
                  <p:cNvSpPr>
                    <a:spLocks noChangeShapeType="1"/>
                  </p:cNvSpPr>
                  <p:nvPr/>
                </p:nvSpPr>
                <p:spPr bwMode="auto">
                  <a:xfrm flipV="1">
                    <a:off x="5637" y="2549"/>
                    <a:ext cx="63" cy="63"/>
                  </a:xfrm>
                  <a:prstGeom prst="line">
                    <a:avLst/>
                  </a:prstGeom>
                  <a:noFill/>
                  <a:ln w="1905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49" name="Line 19">
                    <a:extLst>
                      <a:ext uri="{FF2B5EF4-FFF2-40B4-BE49-F238E27FC236}">
                        <a16:creationId xmlns:a16="http://schemas.microsoft.com/office/drawing/2014/main" id="{9FA1E0C1-FA8B-480F-85F9-791BB4F93E49}"/>
                      </a:ext>
                    </a:extLst>
                  </p:cNvPr>
                  <p:cNvSpPr>
                    <a:spLocks noChangeShapeType="1"/>
                  </p:cNvSpPr>
                  <p:nvPr/>
                </p:nvSpPr>
                <p:spPr bwMode="auto">
                  <a:xfrm flipV="1">
                    <a:off x="5660" y="2561"/>
                    <a:ext cx="52" cy="54"/>
                  </a:xfrm>
                  <a:prstGeom prst="line">
                    <a:avLst/>
                  </a:prstGeom>
                  <a:noFill/>
                  <a:ln w="1905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50" name="Freeform 20">
                    <a:extLst>
                      <a:ext uri="{FF2B5EF4-FFF2-40B4-BE49-F238E27FC236}">
                        <a16:creationId xmlns:a16="http://schemas.microsoft.com/office/drawing/2014/main" id="{62349F97-E686-4F83-AD03-469C02C6B629}"/>
                      </a:ext>
                    </a:extLst>
                  </p:cNvPr>
                  <p:cNvSpPr>
                    <a:spLocks/>
                  </p:cNvSpPr>
                  <p:nvPr/>
                </p:nvSpPr>
                <p:spPr bwMode="auto">
                  <a:xfrm>
                    <a:off x="5690" y="2516"/>
                    <a:ext cx="16" cy="30"/>
                  </a:xfrm>
                  <a:custGeom>
                    <a:avLst/>
                    <a:gdLst>
                      <a:gd name="T0" fmla="*/ 11 w 16"/>
                      <a:gd name="T1" fmla="*/ 30 h 30"/>
                      <a:gd name="T2" fmla="*/ 2 w 16"/>
                      <a:gd name="T3" fmla="*/ 21 h 30"/>
                      <a:gd name="T4" fmla="*/ 2 w 16"/>
                      <a:gd name="T5" fmla="*/ 9 h 30"/>
                      <a:gd name="T6" fmla="*/ 16 w 16"/>
                      <a:gd name="T7" fmla="*/ 0 h 30"/>
                      <a:gd name="T8" fmla="*/ 0 60000 65536"/>
                      <a:gd name="T9" fmla="*/ 0 60000 65536"/>
                      <a:gd name="T10" fmla="*/ 0 60000 65536"/>
                      <a:gd name="T11" fmla="*/ 0 60000 65536"/>
                      <a:gd name="T12" fmla="*/ 0 w 16"/>
                      <a:gd name="T13" fmla="*/ 0 h 30"/>
                      <a:gd name="T14" fmla="*/ 16 w 16"/>
                      <a:gd name="T15" fmla="*/ 30 h 30"/>
                    </a:gdLst>
                    <a:ahLst/>
                    <a:cxnLst>
                      <a:cxn ang="T8">
                        <a:pos x="T0" y="T1"/>
                      </a:cxn>
                      <a:cxn ang="T9">
                        <a:pos x="T2" y="T3"/>
                      </a:cxn>
                      <a:cxn ang="T10">
                        <a:pos x="T4" y="T5"/>
                      </a:cxn>
                      <a:cxn ang="T11">
                        <a:pos x="T6" y="T7"/>
                      </a:cxn>
                    </a:cxnLst>
                    <a:rect l="T12" t="T13" r="T14" b="T15"/>
                    <a:pathLst>
                      <a:path w="16" h="30">
                        <a:moveTo>
                          <a:pt x="11" y="30"/>
                        </a:moveTo>
                        <a:cubicBezTo>
                          <a:pt x="7" y="27"/>
                          <a:pt x="3" y="24"/>
                          <a:pt x="2" y="21"/>
                        </a:cubicBezTo>
                        <a:cubicBezTo>
                          <a:pt x="1" y="18"/>
                          <a:pt x="0" y="13"/>
                          <a:pt x="2" y="9"/>
                        </a:cubicBezTo>
                        <a:cubicBezTo>
                          <a:pt x="4" y="5"/>
                          <a:pt x="10" y="2"/>
                          <a:pt x="16" y="0"/>
                        </a:cubicBezTo>
                      </a:path>
                    </a:pathLst>
                  </a:custGeom>
                  <a:noFill/>
                  <a:ln w="19050">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en-US"/>
                  </a:p>
                </p:txBody>
              </p:sp>
              <p:sp>
                <p:nvSpPr>
                  <p:cNvPr id="51" name="Freeform 21">
                    <a:extLst>
                      <a:ext uri="{FF2B5EF4-FFF2-40B4-BE49-F238E27FC236}">
                        <a16:creationId xmlns:a16="http://schemas.microsoft.com/office/drawing/2014/main" id="{729A5830-0E2E-4675-9B90-C2E2B92DEBFF}"/>
                      </a:ext>
                    </a:extLst>
                  </p:cNvPr>
                  <p:cNvSpPr>
                    <a:spLocks/>
                  </p:cNvSpPr>
                  <p:nvPr/>
                </p:nvSpPr>
                <p:spPr bwMode="auto">
                  <a:xfrm rot="4352830" flipH="1">
                    <a:off x="5722" y="2544"/>
                    <a:ext cx="16" cy="30"/>
                  </a:xfrm>
                  <a:custGeom>
                    <a:avLst/>
                    <a:gdLst>
                      <a:gd name="T0" fmla="*/ 11 w 16"/>
                      <a:gd name="T1" fmla="*/ 30 h 30"/>
                      <a:gd name="T2" fmla="*/ 2 w 16"/>
                      <a:gd name="T3" fmla="*/ 21 h 30"/>
                      <a:gd name="T4" fmla="*/ 2 w 16"/>
                      <a:gd name="T5" fmla="*/ 9 h 30"/>
                      <a:gd name="T6" fmla="*/ 16 w 16"/>
                      <a:gd name="T7" fmla="*/ 0 h 30"/>
                      <a:gd name="T8" fmla="*/ 0 60000 65536"/>
                      <a:gd name="T9" fmla="*/ 0 60000 65536"/>
                      <a:gd name="T10" fmla="*/ 0 60000 65536"/>
                      <a:gd name="T11" fmla="*/ 0 60000 65536"/>
                      <a:gd name="T12" fmla="*/ 0 w 16"/>
                      <a:gd name="T13" fmla="*/ 0 h 30"/>
                      <a:gd name="T14" fmla="*/ 16 w 16"/>
                      <a:gd name="T15" fmla="*/ 30 h 30"/>
                    </a:gdLst>
                    <a:ahLst/>
                    <a:cxnLst>
                      <a:cxn ang="T8">
                        <a:pos x="T0" y="T1"/>
                      </a:cxn>
                      <a:cxn ang="T9">
                        <a:pos x="T2" y="T3"/>
                      </a:cxn>
                      <a:cxn ang="T10">
                        <a:pos x="T4" y="T5"/>
                      </a:cxn>
                      <a:cxn ang="T11">
                        <a:pos x="T6" y="T7"/>
                      </a:cxn>
                    </a:cxnLst>
                    <a:rect l="T12" t="T13" r="T14" b="T15"/>
                    <a:pathLst>
                      <a:path w="16" h="30">
                        <a:moveTo>
                          <a:pt x="11" y="30"/>
                        </a:moveTo>
                        <a:cubicBezTo>
                          <a:pt x="7" y="27"/>
                          <a:pt x="3" y="24"/>
                          <a:pt x="2" y="21"/>
                        </a:cubicBezTo>
                        <a:cubicBezTo>
                          <a:pt x="1" y="18"/>
                          <a:pt x="0" y="13"/>
                          <a:pt x="2" y="9"/>
                        </a:cubicBezTo>
                        <a:cubicBezTo>
                          <a:pt x="4" y="5"/>
                          <a:pt x="10" y="2"/>
                          <a:pt x="16" y="0"/>
                        </a:cubicBezTo>
                      </a:path>
                    </a:pathLst>
                  </a:custGeom>
                  <a:noFill/>
                  <a:ln w="19050">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en-US"/>
                  </a:p>
                </p:txBody>
              </p:sp>
              <p:sp>
                <p:nvSpPr>
                  <p:cNvPr id="52" name="Line 22">
                    <a:extLst>
                      <a:ext uri="{FF2B5EF4-FFF2-40B4-BE49-F238E27FC236}">
                        <a16:creationId xmlns:a16="http://schemas.microsoft.com/office/drawing/2014/main" id="{0E67D2AF-6214-4DC0-A717-01389ED4BF42}"/>
                      </a:ext>
                    </a:extLst>
                  </p:cNvPr>
                  <p:cNvSpPr>
                    <a:spLocks noChangeShapeType="1"/>
                  </p:cNvSpPr>
                  <p:nvPr/>
                </p:nvSpPr>
                <p:spPr bwMode="auto">
                  <a:xfrm flipH="1">
                    <a:off x="5613" y="2609"/>
                    <a:ext cx="0" cy="126"/>
                  </a:xfrm>
                  <a:prstGeom prst="line">
                    <a:avLst/>
                  </a:prstGeom>
                  <a:noFill/>
                  <a:ln w="19050">
                    <a:solidFill>
                      <a:srgbClr val="006600"/>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53" name="Line 23">
                    <a:extLst>
                      <a:ext uri="{FF2B5EF4-FFF2-40B4-BE49-F238E27FC236}">
                        <a16:creationId xmlns:a16="http://schemas.microsoft.com/office/drawing/2014/main" id="{248449DB-482D-489B-B41E-496898BE17A0}"/>
                      </a:ext>
                    </a:extLst>
                  </p:cNvPr>
                  <p:cNvSpPr>
                    <a:spLocks noChangeShapeType="1"/>
                  </p:cNvSpPr>
                  <p:nvPr/>
                </p:nvSpPr>
                <p:spPr bwMode="auto">
                  <a:xfrm flipH="1" flipV="1">
                    <a:off x="5550" y="2549"/>
                    <a:ext cx="63" cy="63"/>
                  </a:xfrm>
                  <a:prstGeom prst="line">
                    <a:avLst/>
                  </a:prstGeom>
                  <a:noFill/>
                  <a:ln w="1905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54" name="Line 24">
                    <a:extLst>
                      <a:ext uri="{FF2B5EF4-FFF2-40B4-BE49-F238E27FC236}">
                        <a16:creationId xmlns:a16="http://schemas.microsoft.com/office/drawing/2014/main" id="{56CC6A41-C8BC-4F72-A0CE-E6371FEF3EEE}"/>
                      </a:ext>
                    </a:extLst>
                  </p:cNvPr>
                  <p:cNvSpPr>
                    <a:spLocks noChangeShapeType="1"/>
                  </p:cNvSpPr>
                  <p:nvPr/>
                </p:nvSpPr>
                <p:spPr bwMode="auto">
                  <a:xfrm flipH="1" flipV="1">
                    <a:off x="5538" y="2561"/>
                    <a:ext cx="52" cy="54"/>
                  </a:xfrm>
                  <a:prstGeom prst="line">
                    <a:avLst/>
                  </a:prstGeom>
                  <a:noFill/>
                  <a:ln w="1905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55" name="Freeform 25">
                    <a:extLst>
                      <a:ext uri="{FF2B5EF4-FFF2-40B4-BE49-F238E27FC236}">
                        <a16:creationId xmlns:a16="http://schemas.microsoft.com/office/drawing/2014/main" id="{9925EF21-A172-4E12-A26C-3AAD8783A1DA}"/>
                      </a:ext>
                    </a:extLst>
                  </p:cNvPr>
                  <p:cNvSpPr>
                    <a:spLocks/>
                  </p:cNvSpPr>
                  <p:nvPr/>
                </p:nvSpPr>
                <p:spPr bwMode="auto">
                  <a:xfrm flipH="1">
                    <a:off x="5544" y="2516"/>
                    <a:ext cx="16" cy="30"/>
                  </a:xfrm>
                  <a:custGeom>
                    <a:avLst/>
                    <a:gdLst>
                      <a:gd name="T0" fmla="*/ 11 w 16"/>
                      <a:gd name="T1" fmla="*/ 30 h 30"/>
                      <a:gd name="T2" fmla="*/ 2 w 16"/>
                      <a:gd name="T3" fmla="*/ 21 h 30"/>
                      <a:gd name="T4" fmla="*/ 2 w 16"/>
                      <a:gd name="T5" fmla="*/ 9 h 30"/>
                      <a:gd name="T6" fmla="*/ 16 w 16"/>
                      <a:gd name="T7" fmla="*/ 0 h 30"/>
                      <a:gd name="T8" fmla="*/ 0 60000 65536"/>
                      <a:gd name="T9" fmla="*/ 0 60000 65536"/>
                      <a:gd name="T10" fmla="*/ 0 60000 65536"/>
                      <a:gd name="T11" fmla="*/ 0 60000 65536"/>
                      <a:gd name="T12" fmla="*/ 0 w 16"/>
                      <a:gd name="T13" fmla="*/ 0 h 30"/>
                      <a:gd name="T14" fmla="*/ 16 w 16"/>
                      <a:gd name="T15" fmla="*/ 30 h 30"/>
                    </a:gdLst>
                    <a:ahLst/>
                    <a:cxnLst>
                      <a:cxn ang="T8">
                        <a:pos x="T0" y="T1"/>
                      </a:cxn>
                      <a:cxn ang="T9">
                        <a:pos x="T2" y="T3"/>
                      </a:cxn>
                      <a:cxn ang="T10">
                        <a:pos x="T4" y="T5"/>
                      </a:cxn>
                      <a:cxn ang="T11">
                        <a:pos x="T6" y="T7"/>
                      </a:cxn>
                    </a:cxnLst>
                    <a:rect l="T12" t="T13" r="T14" b="T15"/>
                    <a:pathLst>
                      <a:path w="16" h="30">
                        <a:moveTo>
                          <a:pt x="11" y="30"/>
                        </a:moveTo>
                        <a:cubicBezTo>
                          <a:pt x="7" y="27"/>
                          <a:pt x="3" y="24"/>
                          <a:pt x="2" y="21"/>
                        </a:cubicBezTo>
                        <a:cubicBezTo>
                          <a:pt x="1" y="18"/>
                          <a:pt x="0" y="13"/>
                          <a:pt x="2" y="9"/>
                        </a:cubicBezTo>
                        <a:cubicBezTo>
                          <a:pt x="4" y="5"/>
                          <a:pt x="10" y="2"/>
                          <a:pt x="16" y="0"/>
                        </a:cubicBezTo>
                      </a:path>
                    </a:pathLst>
                  </a:custGeom>
                  <a:noFill/>
                  <a:ln w="19050">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en-US"/>
                  </a:p>
                </p:txBody>
              </p:sp>
              <p:sp>
                <p:nvSpPr>
                  <p:cNvPr id="56" name="Freeform 26">
                    <a:extLst>
                      <a:ext uri="{FF2B5EF4-FFF2-40B4-BE49-F238E27FC236}">
                        <a16:creationId xmlns:a16="http://schemas.microsoft.com/office/drawing/2014/main" id="{D6F5BBCF-7126-4C38-AEEA-76D344D3BE90}"/>
                      </a:ext>
                    </a:extLst>
                  </p:cNvPr>
                  <p:cNvSpPr>
                    <a:spLocks/>
                  </p:cNvSpPr>
                  <p:nvPr/>
                </p:nvSpPr>
                <p:spPr bwMode="auto">
                  <a:xfrm rot="-4352830">
                    <a:off x="5512" y="2544"/>
                    <a:ext cx="16" cy="30"/>
                  </a:xfrm>
                  <a:custGeom>
                    <a:avLst/>
                    <a:gdLst>
                      <a:gd name="T0" fmla="*/ 11 w 16"/>
                      <a:gd name="T1" fmla="*/ 30 h 30"/>
                      <a:gd name="T2" fmla="*/ 2 w 16"/>
                      <a:gd name="T3" fmla="*/ 21 h 30"/>
                      <a:gd name="T4" fmla="*/ 2 w 16"/>
                      <a:gd name="T5" fmla="*/ 9 h 30"/>
                      <a:gd name="T6" fmla="*/ 16 w 16"/>
                      <a:gd name="T7" fmla="*/ 0 h 30"/>
                      <a:gd name="T8" fmla="*/ 0 60000 65536"/>
                      <a:gd name="T9" fmla="*/ 0 60000 65536"/>
                      <a:gd name="T10" fmla="*/ 0 60000 65536"/>
                      <a:gd name="T11" fmla="*/ 0 60000 65536"/>
                      <a:gd name="T12" fmla="*/ 0 w 16"/>
                      <a:gd name="T13" fmla="*/ 0 h 30"/>
                      <a:gd name="T14" fmla="*/ 16 w 16"/>
                      <a:gd name="T15" fmla="*/ 30 h 30"/>
                    </a:gdLst>
                    <a:ahLst/>
                    <a:cxnLst>
                      <a:cxn ang="T8">
                        <a:pos x="T0" y="T1"/>
                      </a:cxn>
                      <a:cxn ang="T9">
                        <a:pos x="T2" y="T3"/>
                      </a:cxn>
                      <a:cxn ang="T10">
                        <a:pos x="T4" y="T5"/>
                      </a:cxn>
                      <a:cxn ang="T11">
                        <a:pos x="T6" y="T7"/>
                      </a:cxn>
                    </a:cxnLst>
                    <a:rect l="T12" t="T13" r="T14" b="T15"/>
                    <a:pathLst>
                      <a:path w="16" h="30">
                        <a:moveTo>
                          <a:pt x="11" y="30"/>
                        </a:moveTo>
                        <a:cubicBezTo>
                          <a:pt x="7" y="27"/>
                          <a:pt x="3" y="24"/>
                          <a:pt x="2" y="21"/>
                        </a:cubicBezTo>
                        <a:cubicBezTo>
                          <a:pt x="1" y="18"/>
                          <a:pt x="0" y="13"/>
                          <a:pt x="2" y="9"/>
                        </a:cubicBezTo>
                        <a:cubicBezTo>
                          <a:pt x="4" y="5"/>
                          <a:pt x="10" y="2"/>
                          <a:pt x="16" y="0"/>
                        </a:cubicBezTo>
                      </a:path>
                    </a:pathLst>
                  </a:custGeom>
                  <a:noFill/>
                  <a:ln w="19050">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en-US"/>
                  </a:p>
                </p:txBody>
              </p:sp>
            </p:grpSp>
          </p:grpSp>
          <p:grpSp>
            <p:nvGrpSpPr>
              <p:cNvPr id="13" name="Group 27">
                <a:extLst>
                  <a:ext uri="{FF2B5EF4-FFF2-40B4-BE49-F238E27FC236}">
                    <a16:creationId xmlns:a16="http://schemas.microsoft.com/office/drawing/2014/main" id="{EEB133BC-8A61-4867-A41C-8EC4DAD46448}"/>
                  </a:ext>
                </a:extLst>
              </p:cNvPr>
              <p:cNvGrpSpPr>
                <a:grpSpLocks/>
              </p:cNvGrpSpPr>
              <p:nvPr/>
            </p:nvGrpSpPr>
            <p:grpSpPr bwMode="auto">
              <a:xfrm>
                <a:off x="3400" y="2457"/>
                <a:ext cx="336" cy="382"/>
                <a:chOff x="3377" y="2229"/>
                <a:chExt cx="382" cy="466"/>
              </a:xfrm>
            </p:grpSpPr>
            <p:pic>
              <p:nvPicPr>
                <p:cNvPr id="43" name="Picture 28" descr="B cells with Ig">
                  <a:extLst>
                    <a:ext uri="{FF2B5EF4-FFF2-40B4-BE49-F238E27FC236}">
                      <a16:creationId xmlns:a16="http://schemas.microsoft.com/office/drawing/2014/main" id="{5E4BF95E-B686-47CC-BD54-7FA47D64000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505396">
                  <a:off x="3417" y="2388"/>
                  <a:ext cx="342" cy="3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4" name="Text Box 29">
                  <a:extLst>
                    <a:ext uri="{FF2B5EF4-FFF2-40B4-BE49-F238E27FC236}">
                      <a16:creationId xmlns:a16="http://schemas.microsoft.com/office/drawing/2014/main" id="{5E51EC78-A134-4DFB-AB45-824E65632EB5}"/>
                    </a:ext>
                  </a:extLst>
                </p:cNvPr>
                <p:cNvSpPr txBox="1">
                  <a:spLocks noChangeArrowheads="1"/>
                </p:cNvSpPr>
                <p:nvPr/>
              </p:nvSpPr>
              <p:spPr bwMode="auto">
                <a:xfrm>
                  <a:off x="3377" y="2229"/>
                  <a:ext cx="322" cy="18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kumimoji="1" sz="2900">
                      <a:solidFill>
                        <a:schemeClr val="tx1"/>
                      </a:solidFill>
                      <a:latin typeface="Arial" charset="0"/>
                      <a:ea typeface="ＭＳ Ｐゴシック" charset="0"/>
                      <a:cs typeface="ＭＳ Ｐゴシック" charset="0"/>
                      <a:sym typeface="Symbol" charset="0"/>
                    </a:defRPr>
                  </a:lvl1pPr>
                  <a:lvl2pPr marL="742950" indent="-285750">
                    <a:defRPr kumimoji="1" sz="2900">
                      <a:solidFill>
                        <a:schemeClr val="tx1"/>
                      </a:solidFill>
                      <a:latin typeface="Arial" charset="0"/>
                      <a:ea typeface="ＭＳ Ｐゴシック" charset="0"/>
                      <a:sym typeface="Symbol" charset="0"/>
                    </a:defRPr>
                  </a:lvl2pPr>
                  <a:lvl3pPr marL="1143000" indent="-228600">
                    <a:defRPr kumimoji="1" sz="2900">
                      <a:solidFill>
                        <a:schemeClr val="tx1"/>
                      </a:solidFill>
                      <a:latin typeface="Arial" charset="0"/>
                      <a:ea typeface="ＭＳ Ｐゴシック" charset="0"/>
                      <a:sym typeface="Symbol" charset="0"/>
                    </a:defRPr>
                  </a:lvl3pPr>
                  <a:lvl4pPr marL="1600200" indent="-228600">
                    <a:defRPr kumimoji="1" sz="2900">
                      <a:solidFill>
                        <a:schemeClr val="tx1"/>
                      </a:solidFill>
                      <a:latin typeface="Arial" charset="0"/>
                      <a:ea typeface="ＭＳ Ｐゴシック" charset="0"/>
                      <a:sym typeface="Symbol" charset="0"/>
                    </a:defRPr>
                  </a:lvl4pPr>
                  <a:lvl5pPr marL="2057400" indent="-228600">
                    <a:defRPr kumimoji="1" sz="2900">
                      <a:solidFill>
                        <a:schemeClr val="tx1"/>
                      </a:solidFill>
                      <a:latin typeface="Arial" charset="0"/>
                      <a:ea typeface="ＭＳ Ｐゴシック" charset="0"/>
                      <a:sym typeface="Symbol" charset="0"/>
                    </a:defRPr>
                  </a:lvl5pPr>
                  <a:lvl6pPr marL="2514600" indent="-228600" eaLnBrk="0" fontAlgn="base" hangingPunct="0">
                    <a:spcBef>
                      <a:spcPct val="0"/>
                    </a:spcBef>
                    <a:spcAft>
                      <a:spcPct val="0"/>
                    </a:spcAft>
                    <a:defRPr kumimoji="1" sz="2900">
                      <a:solidFill>
                        <a:schemeClr val="tx1"/>
                      </a:solidFill>
                      <a:latin typeface="Arial" charset="0"/>
                      <a:ea typeface="ＭＳ Ｐゴシック" charset="0"/>
                      <a:sym typeface="Symbol" charset="0"/>
                    </a:defRPr>
                  </a:lvl6pPr>
                  <a:lvl7pPr marL="2971800" indent="-228600" eaLnBrk="0" fontAlgn="base" hangingPunct="0">
                    <a:spcBef>
                      <a:spcPct val="0"/>
                    </a:spcBef>
                    <a:spcAft>
                      <a:spcPct val="0"/>
                    </a:spcAft>
                    <a:defRPr kumimoji="1" sz="2900">
                      <a:solidFill>
                        <a:schemeClr val="tx1"/>
                      </a:solidFill>
                      <a:latin typeface="Arial" charset="0"/>
                      <a:ea typeface="ＭＳ Ｐゴシック" charset="0"/>
                      <a:sym typeface="Symbol" charset="0"/>
                    </a:defRPr>
                  </a:lvl7pPr>
                  <a:lvl8pPr marL="3429000" indent="-228600" eaLnBrk="0" fontAlgn="base" hangingPunct="0">
                    <a:spcBef>
                      <a:spcPct val="0"/>
                    </a:spcBef>
                    <a:spcAft>
                      <a:spcPct val="0"/>
                    </a:spcAft>
                    <a:defRPr kumimoji="1" sz="2900">
                      <a:solidFill>
                        <a:schemeClr val="tx1"/>
                      </a:solidFill>
                      <a:latin typeface="Arial" charset="0"/>
                      <a:ea typeface="ＭＳ Ｐゴシック" charset="0"/>
                      <a:sym typeface="Symbol" charset="0"/>
                    </a:defRPr>
                  </a:lvl8pPr>
                  <a:lvl9pPr marL="3886200" indent="-228600" eaLnBrk="0" fontAlgn="base" hangingPunct="0">
                    <a:spcBef>
                      <a:spcPct val="0"/>
                    </a:spcBef>
                    <a:spcAft>
                      <a:spcPct val="0"/>
                    </a:spcAft>
                    <a:defRPr kumimoji="1" sz="2900">
                      <a:solidFill>
                        <a:schemeClr val="tx1"/>
                      </a:solidFill>
                      <a:latin typeface="Arial" charset="0"/>
                      <a:ea typeface="ＭＳ Ｐゴシック" charset="0"/>
                      <a:sym typeface="Symbol" charset="0"/>
                    </a:defRPr>
                  </a:lvl9pPr>
                </a:lstStyle>
                <a:p>
                  <a:pPr eaLnBrk="1" hangingPunct="1"/>
                  <a:r>
                    <a:rPr lang="fr-CH" sz="1000">
                      <a:ea typeface="MS PGothic" charset="0"/>
                      <a:cs typeface="MS PGothic" charset="0"/>
                    </a:rPr>
                    <a:t>IgM</a:t>
                  </a:r>
                  <a:endParaRPr lang="fr-FR" sz="1000">
                    <a:ea typeface="MS PGothic" charset="0"/>
                    <a:cs typeface="MS PGothic" charset="0"/>
                  </a:endParaRPr>
                </a:p>
              </p:txBody>
            </p:sp>
          </p:grpSp>
          <p:grpSp>
            <p:nvGrpSpPr>
              <p:cNvPr id="14" name="Group 30">
                <a:extLst>
                  <a:ext uri="{FF2B5EF4-FFF2-40B4-BE49-F238E27FC236}">
                    <a16:creationId xmlns:a16="http://schemas.microsoft.com/office/drawing/2014/main" id="{EA89B6E4-6B04-414B-9108-5E24CAC951D6}"/>
                  </a:ext>
                </a:extLst>
              </p:cNvPr>
              <p:cNvGrpSpPr>
                <a:grpSpLocks/>
              </p:cNvGrpSpPr>
              <p:nvPr/>
            </p:nvGrpSpPr>
            <p:grpSpPr bwMode="auto">
              <a:xfrm>
                <a:off x="4305" y="2221"/>
                <a:ext cx="251" cy="384"/>
                <a:chOff x="4323" y="1724"/>
                <a:chExt cx="286" cy="465"/>
              </a:xfrm>
            </p:grpSpPr>
            <p:pic>
              <p:nvPicPr>
                <p:cNvPr id="31" name="Picture 31" descr="Plasma cell">
                  <a:extLst>
                    <a:ext uri="{FF2B5EF4-FFF2-40B4-BE49-F238E27FC236}">
                      <a16:creationId xmlns:a16="http://schemas.microsoft.com/office/drawing/2014/main" id="{1B28E171-49F9-452F-86C2-3CC6389B434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23" y="2014"/>
                  <a:ext cx="222" cy="1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nvGrpSpPr>
                <p:cNvPr id="32" name="Group 32">
                  <a:extLst>
                    <a:ext uri="{FF2B5EF4-FFF2-40B4-BE49-F238E27FC236}">
                      <a16:creationId xmlns:a16="http://schemas.microsoft.com/office/drawing/2014/main" id="{26E72B88-58BF-4CFE-A3A8-1D3190C70599}"/>
                    </a:ext>
                  </a:extLst>
                </p:cNvPr>
                <p:cNvGrpSpPr>
                  <a:grpSpLocks/>
                </p:cNvGrpSpPr>
                <p:nvPr/>
              </p:nvGrpSpPr>
              <p:grpSpPr bwMode="auto">
                <a:xfrm rot="-7594473">
                  <a:off x="4419" y="1742"/>
                  <a:ext cx="208" cy="172"/>
                  <a:chOff x="5505" y="2516"/>
                  <a:chExt cx="240" cy="219"/>
                </a:xfrm>
              </p:grpSpPr>
              <p:sp>
                <p:nvSpPr>
                  <p:cNvPr id="33" name="Line 33">
                    <a:extLst>
                      <a:ext uri="{FF2B5EF4-FFF2-40B4-BE49-F238E27FC236}">
                        <a16:creationId xmlns:a16="http://schemas.microsoft.com/office/drawing/2014/main" id="{219A582A-1001-4CE3-9BAA-B083FCA98429}"/>
                      </a:ext>
                    </a:extLst>
                  </p:cNvPr>
                  <p:cNvSpPr>
                    <a:spLocks noChangeShapeType="1"/>
                  </p:cNvSpPr>
                  <p:nvPr/>
                </p:nvSpPr>
                <p:spPr bwMode="auto">
                  <a:xfrm>
                    <a:off x="5637" y="2609"/>
                    <a:ext cx="0" cy="126"/>
                  </a:xfrm>
                  <a:prstGeom prst="line">
                    <a:avLst/>
                  </a:prstGeom>
                  <a:noFill/>
                  <a:ln w="19050">
                    <a:solidFill>
                      <a:srgbClr val="006600"/>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34" name="Line 34">
                    <a:extLst>
                      <a:ext uri="{FF2B5EF4-FFF2-40B4-BE49-F238E27FC236}">
                        <a16:creationId xmlns:a16="http://schemas.microsoft.com/office/drawing/2014/main" id="{87418DD7-2EAE-4077-8F20-B03AE1952718}"/>
                      </a:ext>
                    </a:extLst>
                  </p:cNvPr>
                  <p:cNvSpPr>
                    <a:spLocks noChangeShapeType="1"/>
                  </p:cNvSpPr>
                  <p:nvPr/>
                </p:nvSpPr>
                <p:spPr bwMode="auto">
                  <a:xfrm flipV="1">
                    <a:off x="5637" y="2549"/>
                    <a:ext cx="63" cy="63"/>
                  </a:xfrm>
                  <a:prstGeom prst="line">
                    <a:avLst/>
                  </a:prstGeom>
                  <a:noFill/>
                  <a:ln w="1905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35" name="Line 35">
                    <a:extLst>
                      <a:ext uri="{FF2B5EF4-FFF2-40B4-BE49-F238E27FC236}">
                        <a16:creationId xmlns:a16="http://schemas.microsoft.com/office/drawing/2014/main" id="{E61E0E16-2405-43D9-A5DC-9BBF8F20B65C}"/>
                      </a:ext>
                    </a:extLst>
                  </p:cNvPr>
                  <p:cNvSpPr>
                    <a:spLocks noChangeShapeType="1"/>
                  </p:cNvSpPr>
                  <p:nvPr/>
                </p:nvSpPr>
                <p:spPr bwMode="auto">
                  <a:xfrm flipV="1">
                    <a:off x="5660" y="2561"/>
                    <a:ext cx="52" cy="54"/>
                  </a:xfrm>
                  <a:prstGeom prst="line">
                    <a:avLst/>
                  </a:prstGeom>
                  <a:noFill/>
                  <a:ln w="1905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36" name="Freeform 36">
                    <a:extLst>
                      <a:ext uri="{FF2B5EF4-FFF2-40B4-BE49-F238E27FC236}">
                        <a16:creationId xmlns:a16="http://schemas.microsoft.com/office/drawing/2014/main" id="{C786B269-4CE5-451A-AD78-6F64972BC30A}"/>
                      </a:ext>
                    </a:extLst>
                  </p:cNvPr>
                  <p:cNvSpPr>
                    <a:spLocks/>
                  </p:cNvSpPr>
                  <p:nvPr/>
                </p:nvSpPr>
                <p:spPr bwMode="auto">
                  <a:xfrm>
                    <a:off x="5690" y="2516"/>
                    <a:ext cx="16" cy="30"/>
                  </a:xfrm>
                  <a:custGeom>
                    <a:avLst/>
                    <a:gdLst>
                      <a:gd name="T0" fmla="*/ 11 w 16"/>
                      <a:gd name="T1" fmla="*/ 30 h 30"/>
                      <a:gd name="T2" fmla="*/ 2 w 16"/>
                      <a:gd name="T3" fmla="*/ 21 h 30"/>
                      <a:gd name="T4" fmla="*/ 2 w 16"/>
                      <a:gd name="T5" fmla="*/ 9 h 30"/>
                      <a:gd name="T6" fmla="*/ 16 w 16"/>
                      <a:gd name="T7" fmla="*/ 0 h 30"/>
                      <a:gd name="T8" fmla="*/ 0 60000 65536"/>
                      <a:gd name="T9" fmla="*/ 0 60000 65536"/>
                      <a:gd name="T10" fmla="*/ 0 60000 65536"/>
                      <a:gd name="T11" fmla="*/ 0 60000 65536"/>
                      <a:gd name="T12" fmla="*/ 0 w 16"/>
                      <a:gd name="T13" fmla="*/ 0 h 30"/>
                      <a:gd name="T14" fmla="*/ 16 w 16"/>
                      <a:gd name="T15" fmla="*/ 30 h 30"/>
                    </a:gdLst>
                    <a:ahLst/>
                    <a:cxnLst>
                      <a:cxn ang="T8">
                        <a:pos x="T0" y="T1"/>
                      </a:cxn>
                      <a:cxn ang="T9">
                        <a:pos x="T2" y="T3"/>
                      </a:cxn>
                      <a:cxn ang="T10">
                        <a:pos x="T4" y="T5"/>
                      </a:cxn>
                      <a:cxn ang="T11">
                        <a:pos x="T6" y="T7"/>
                      </a:cxn>
                    </a:cxnLst>
                    <a:rect l="T12" t="T13" r="T14" b="T15"/>
                    <a:pathLst>
                      <a:path w="16" h="30">
                        <a:moveTo>
                          <a:pt x="11" y="30"/>
                        </a:moveTo>
                        <a:cubicBezTo>
                          <a:pt x="7" y="27"/>
                          <a:pt x="3" y="24"/>
                          <a:pt x="2" y="21"/>
                        </a:cubicBezTo>
                        <a:cubicBezTo>
                          <a:pt x="1" y="18"/>
                          <a:pt x="0" y="13"/>
                          <a:pt x="2" y="9"/>
                        </a:cubicBezTo>
                        <a:cubicBezTo>
                          <a:pt x="4" y="5"/>
                          <a:pt x="10" y="2"/>
                          <a:pt x="16" y="0"/>
                        </a:cubicBezTo>
                      </a:path>
                    </a:pathLst>
                  </a:custGeom>
                  <a:noFill/>
                  <a:ln w="19050">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en-US"/>
                  </a:p>
                </p:txBody>
              </p:sp>
              <p:sp>
                <p:nvSpPr>
                  <p:cNvPr id="37" name="Freeform 37">
                    <a:extLst>
                      <a:ext uri="{FF2B5EF4-FFF2-40B4-BE49-F238E27FC236}">
                        <a16:creationId xmlns:a16="http://schemas.microsoft.com/office/drawing/2014/main" id="{48C552E2-8268-4180-B9F9-8155F93B0A68}"/>
                      </a:ext>
                    </a:extLst>
                  </p:cNvPr>
                  <p:cNvSpPr>
                    <a:spLocks/>
                  </p:cNvSpPr>
                  <p:nvPr/>
                </p:nvSpPr>
                <p:spPr bwMode="auto">
                  <a:xfrm rot="4352830" flipH="1">
                    <a:off x="5722" y="2544"/>
                    <a:ext cx="16" cy="30"/>
                  </a:xfrm>
                  <a:custGeom>
                    <a:avLst/>
                    <a:gdLst>
                      <a:gd name="T0" fmla="*/ 11 w 16"/>
                      <a:gd name="T1" fmla="*/ 30 h 30"/>
                      <a:gd name="T2" fmla="*/ 2 w 16"/>
                      <a:gd name="T3" fmla="*/ 21 h 30"/>
                      <a:gd name="T4" fmla="*/ 2 w 16"/>
                      <a:gd name="T5" fmla="*/ 9 h 30"/>
                      <a:gd name="T6" fmla="*/ 16 w 16"/>
                      <a:gd name="T7" fmla="*/ 0 h 30"/>
                      <a:gd name="T8" fmla="*/ 0 60000 65536"/>
                      <a:gd name="T9" fmla="*/ 0 60000 65536"/>
                      <a:gd name="T10" fmla="*/ 0 60000 65536"/>
                      <a:gd name="T11" fmla="*/ 0 60000 65536"/>
                      <a:gd name="T12" fmla="*/ 0 w 16"/>
                      <a:gd name="T13" fmla="*/ 0 h 30"/>
                      <a:gd name="T14" fmla="*/ 16 w 16"/>
                      <a:gd name="T15" fmla="*/ 30 h 30"/>
                    </a:gdLst>
                    <a:ahLst/>
                    <a:cxnLst>
                      <a:cxn ang="T8">
                        <a:pos x="T0" y="T1"/>
                      </a:cxn>
                      <a:cxn ang="T9">
                        <a:pos x="T2" y="T3"/>
                      </a:cxn>
                      <a:cxn ang="T10">
                        <a:pos x="T4" y="T5"/>
                      </a:cxn>
                      <a:cxn ang="T11">
                        <a:pos x="T6" y="T7"/>
                      </a:cxn>
                    </a:cxnLst>
                    <a:rect l="T12" t="T13" r="T14" b="T15"/>
                    <a:pathLst>
                      <a:path w="16" h="30">
                        <a:moveTo>
                          <a:pt x="11" y="30"/>
                        </a:moveTo>
                        <a:cubicBezTo>
                          <a:pt x="7" y="27"/>
                          <a:pt x="3" y="24"/>
                          <a:pt x="2" y="21"/>
                        </a:cubicBezTo>
                        <a:cubicBezTo>
                          <a:pt x="1" y="18"/>
                          <a:pt x="0" y="13"/>
                          <a:pt x="2" y="9"/>
                        </a:cubicBezTo>
                        <a:cubicBezTo>
                          <a:pt x="4" y="5"/>
                          <a:pt x="10" y="2"/>
                          <a:pt x="16" y="0"/>
                        </a:cubicBezTo>
                      </a:path>
                    </a:pathLst>
                  </a:custGeom>
                  <a:noFill/>
                  <a:ln w="19050">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en-US"/>
                  </a:p>
                </p:txBody>
              </p:sp>
              <p:sp>
                <p:nvSpPr>
                  <p:cNvPr id="38" name="Line 38">
                    <a:extLst>
                      <a:ext uri="{FF2B5EF4-FFF2-40B4-BE49-F238E27FC236}">
                        <a16:creationId xmlns:a16="http://schemas.microsoft.com/office/drawing/2014/main" id="{A6DD68DC-E3C6-491E-BC09-F505AF020CF9}"/>
                      </a:ext>
                    </a:extLst>
                  </p:cNvPr>
                  <p:cNvSpPr>
                    <a:spLocks noChangeShapeType="1"/>
                  </p:cNvSpPr>
                  <p:nvPr/>
                </p:nvSpPr>
                <p:spPr bwMode="auto">
                  <a:xfrm flipH="1">
                    <a:off x="5613" y="2609"/>
                    <a:ext cx="0" cy="126"/>
                  </a:xfrm>
                  <a:prstGeom prst="line">
                    <a:avLst/>
                  </a:prstGeom>
                  <a:noFill/>
                  <a:ln w="19050">
                    <a:solidFill>
                      <a:srgbClr val="006600"/>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39" name="Line 39">
                    <a:extLst>
                      <a:ext uri="{FF2B5EF4-FFF2-40B4-BE49-F238E27FC236}">
                        <a16:creationId xmlns:a16="http://schemas.microsoft.com/office/drawing/2014/main" id="{2E3CE428-67DC-47CB-A944-AEA102286790}"/>
                      </a:ext>
                    </a:extLst>
                  </p:cNvPr>
                  <p:cNvSpPr>
                    <a:spLocks noChangeShapeType="1"/>
                  </p:cNvSpPr>
                  <p:nvPr/>
                </p:nvSpPr>
                <p:spPr bwMode="auto">
                  <a:xfrm flipH="1" flipV="1">
                    <a:off x="5550" y="2549"/>
                    <a:ext cx="63" cy="63"/>
                  </a:xfrm>
                  <a:prstGeom prst="line">
                    <a:avLst/>
                  </a:prstGeom>
                  <a:noFill/>
                  <a:ln w="1905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40" name="Line 40">
                    <a:extLst>
                      <a:ext uri="{FF2B5EF4-FFF2-40B4-BE49-F238E27FC236}">
                        <a16:creationId xmlns:a16="http://schemas.microsoft.com/office/drawing/2014/main" id="{F34C5289-F918-4AAD-8A46-4AC56E290978}"/>
                      </a:ext>
                    </a:extLst>
                  </p:cNvPr>
                  <p:cNvSpPr>
                    <a:spLocks noChangeShapeType="1"/>
                  </p:cNvSpPr>
                  <p:nvPr/>
                </p:nvSpPr>
                <p:spPr bwMode="auto">
                  <a:xfrm flipH="1" flipV="1">
                    <a:off x="5538" y="2561"/>
                    <a:ext cx="52" cy="54"/>
                  </a:xfrm>
                  <a:prstGeom prst="line">
                    <a:avLst/>
                  </a:prstGeom>
                  <a:noFill/>
                  <a:ln w="19050">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a:p>
                </p:txBody>
              </p:sp>
              <p:sp>
                <p:nvSpPr>
                  <p:cNvPr id="41" name="Freeform 41">
                    <a:extLst>
                      <a:ext uri="{FF2B5EF4-FFF2-40B4-BE49-F238E27FC236}">
                        <a16:creationId xmlns:a16="http://schemas.microsoft.com/office/drawing/2014/main" id="{9F57A936-3878-4F51-BB1C-42D70728B4F8}"/>
                      </a:ext>
                    </a:extLst>
                  </p:cNvPr>
                  <p:cNvSpPr>
                    <a:spLocks/>
                  </p:cNvSpPr>
                  <p:nvPr/>
                </p:nvSpPr>
                <p:spPr bwMode="auto">
                  <a:xfrm flipH="1">
                    <a:off x="5544" y="2516"/>
                    <a:ext cx="16" cy="30"/>
                  </a:xfrm>
                  <a:custGeom>
                    <a:avLst/>
                    <a:gdLst>
                      <a:gd name="T0" fmla="*/ 11 w 16"/>
                      <a:gd name="T1" fmla="*/ 30 h 30"/>
                      <a:gd name="T2" fmla="*/ 2 w 16"/>
                      <a:gd name="T3" fmla="*/ 21 h 30"/>
                      <a:gd name="T4" fmla="*/ 2 w 16"/>
                      <a:gd name="T5" fmla="*/ 9 h 30"/>
                      <a:gd name="T6" fmla="*/ 16 w 16"/>
                      <a:gd name="T7" fmla="*/ 0 h 30"/>
                      <a:gd name="T8" fmla="*/ 0 60000 65536"/>
                      <a:gd name="T9" fmla="*/ 0 60000 65536"/>
                      <a:gd name="T10" fmla="*/ 0 60000 65536"/>
                      <a:gd name="T11" fmla="*/ 0 60000 65536"/>
                      <a:gd name="T12" fmla="*/ 0 w 16"/>
                      <a:gd name="T13" fmla="*/ 0 h 30"/>
                      <a:gd name="T14" fmla="*/ 16 w 16"/>
                      <a:gd name="T15" fmla="*/ 30 h 30"/>
                    </a:gdLst>
                    <a:ahLst/>
                    <a:cxnLst>
                      <a:cxn ang="T8">
                        <a:pos x="T0" y="T1"/>
                      </a:cxn>
                      <a:cxn ang="T9">
                        <a:pos x="T2" y="T3"/>
                      </a:cxn>
                      <a:cxn ang="T10">
                        <a:pos x="T4" y="T5"/>
                      </a:cxn>
                      <a:cxn ang="T11">
                        <a:pos x="T6" y="T7"/>
                      </a:cxn>
                    </a:cxnLst>
                    <a:rect l="T12" t="T13" r="T14" b="T15"/>
                    <a:pathLst>
                      <a:path w="16" h="30">
                        <a:moveTo>
                          <a:pt x="11" y="30"/>
                        </a:moveTo>
                        <a:cubicBezTo>
                          <a:pt x="7" y="27"/>
                          <a:pt x="3" y="24"/>
                          <a:pt x="2" y="21"/>
                        </a:cubicBezTo>
                        <a:cubicBezTo>
                          <a:pt x="1" y="18"/>
                          <a:pt x="0" y="13"/>
                          <a:pt x="2" y="9"/>
                        </a:cubicBezTo>
                        <a:cubicBezTo>
                          <a:pt x="4" y="5"/>
                          <a:pt x="10" y="2"/>
                          <a:pt x="16" y="0"/>
                        </a:cubicBezTo>
                      </a:path>
                    </a:pathLst>
                  </a:custGeom>
                  <a:noFill/>
                  <a:ln w="19050">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en-US"/>
                  </a:p>
                </p:txBody>
              </p:sp>
              <p:sp>
                <p:nvSpPr>
                  <p:cNvPr id="42" name="Freeform 42">
                    <a:extLst>
                      <a:ext uri="{FF2B5EF4-FFF2-40B4-BE49-F238E27FC236}">
                        <a16:creationId xmlns:a16="http://schemas.microsoft.com/office/drawing/2014/main" id="{B5E391FB-323A-4CE4-8C25-02C05ED9378B}"/>
                      </a:ext>
                    </a:extLst>
                  </p:cNvPr>
                  <p:cNvSpPr>
                    <a:spLocks/>
                  </p:cNvSpPr>
                  <p:nvPr/>
                </p:nvSpPr>
                <p:spPr bwMode="auto">
                  <a:xfrm rot="-4352830">
                    <a:off x="5512" y="2544"/>
                    <a:ext cx="16" cy="30"/>
                  </a:xfrm>
                  <a:custGeom>
                    <a:avLst/>
                    <a:gdLst>
                      <a:gd name="T0" fmla="*/ 11 w 16"/>
                      <a:gd name="T1" fmla="*/ 30 h 30"/>
                      <a:gd name="T2" fmla="*/ 2 w 16"/>
                      <a:gd name="T3" fmla="*/ 21 h 30"/>
                      <a:gd name="T4" fmla="*/ 2 w 16"/>
                      <a:gd name="T5" fmla="*/ 9 h 30"/>
                      <a:gd name="T6" fmla="*/ 16 w 16"/>
                      <a:gd name="T7" fmla="*/ 0 h 30"/>
                      <a:gd name="T8" fmla="*/ 0 60000 65536"/>
                      <a:gd name="T9" fmla="*/ 0 60000 65536"/>
                      <a:gd name="T10" fmla="*/ 0 60000 65536"/>
                      <a:gd name="T11" fmla="*/ 0 60000 65536"/>
                      <a:gd name="T12" fmla="*/ 0 w 16"/>
                      <a:gd name="T13" fmla="*/ 0 h 30"/>
                      <a:gd name="T14" fmla="*/ 16 w 16"/>
                      <a:gd name="T15" fmla="*/ 30 h 30"/>
                    </a:gdLst>
                    <a:ahLst/>
                    <a:cxnLst>
                      <a:cxn ang="T8">
                        <a:pos x="T0" y="T1"/>
                      </a:cxn>
                      <a:cxn ang="T9">
                        <a:pos x="T2" y="T3"/>
                      </a:cxn>
                      <a:cxn ang="T10">
                        <a:pos x="T4" y="T5"/>
                      </a:cxn>
                      <a:cxn ang="T11">
                        <a:pos x="T6" y="T7"/>
                      </a:cxn>
                    </a:cxnLst>
                    <a:rect l="T12" t="T13" r="T14" b="T15"/>
                    <a:pathLst>
                      <a:path w="16" h="30">
                        <a:moveTo>
                          <a:pt x="11" y="30"/>
                        </a:moveTo>
                        <a:cubicBezTo>
                          <a:pt x="7" y="27"/>
                          <a:pt x="3" y="24"/>
                          <a:pt x="2" y="21"/>
                        </a:cubicBezTo>
                        <a:cubicBezTo>
                          <a:pt x="1" y="18"/>
                          <a:pt x="0" y="13"/>
                          <a:pt x="2" y="9"/>
                        </a:cubicBezTo>
                        <a:cubicBezTo>
                          <a:pt x="4" y="5"/>
                          <a:pt x="10" y="2"/>
                          <a:pt x="16" y="0"/>
                        </a:cubicBezTo>
                      </a:path>
                    </a:pathLst>
                  </a:custGeom>
                  <a:noFill/>
                  <a:ln w="19050">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en-US"/>
                  </a:p>
                </p:txBody>
              </p:sp>
            </p:grpSp>
          </p:grpSp>
          <p:grpSp>
            <p:nvGrpSpPr>
              <p:cNvPr id="15" name="Group 47">
                <a:extLst>
                  <a:ext uri="{FF2B5EF4-FFF2-40B4-BE49-F238E27FC236}">
                    <a16:creationId xmlns:a16="http://schemas.microsoft.com/office/drawing/2014/main" id="{AAA26B86-00C6-45A2-A792-610F656AEC36}"/>
                  </a:ext>
                </a:extLst>
              </p:cNvPr>
              <p:cNvGrpSpPr>
                <a:grpSpLocks/>
              </p:cNvGrpSpPr>
              <p:nvPr/>
            </p:nvGrpSpPr>
            <p:grpSpPr bwMode="auto">
              <a:xfrm>
                <a:off x="2311" y="2753"/>
                <a:ext cx="462" cy="305"/>
                <a:chOff x="2311" y="2753"/>
                <a:chExt cx="462" cy="305"/>
              </a:xfrm>
            </p:grpSpPr>
            <p:pic>
              <p:nvPicPr>
                <p:cNvPr id="24" name="Picture 48" descr="Plasma cell">
                  <a:extLst>
                    <a:ext uri="{FF2B5EF4-FFF2-40B4-BE49-F238E27FC236}">
                      <a16:creationId xmlns:a16="http://schemas.microsoft.com/office/drawing/2014/main" id="{A69432BD-E5E7-4FDC-AC68-59DDCC7E8D4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11" y="2914"/>
                  <a:ext cx="194" cy="1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nvGrpSpPr>
                <p:cNvPr id="25" name="Group 49">
                  <a:extLst>
                    <a:ext uri="{FF2B5EF4-FFF2-40B4-BE49-F238E27FC236}">
                      <a16:creationId xmlns:a16="http://schemas.microsoft.com/office/drawing/2014/main" id="{94B38916-DB71-414C-8217-15777FEF9447}"/>
                    </a:ext>
                  </a:extLst>
                </p:cNvPr>
                <p:cNvGrpSpPr>
                  <a:grpSpLocks/>
                </p:cNvGrpSpPr>
                <p:nvPr/>
              </p:nvGrpSpPr>
              <p:grpSpPr bwMode="auto">
                <a:xfrm>
                  <a:off x="2563" y="2753"/>
                  <a:ext cx="210" cy="215"/>
                  <a:chOff x="5083" y="617"/>
                  <a:chExt cx="494" cy="500"/>
                </a:xfrm>
              </p:grpSpPr>
              <p:pic>
                <p:nvPicPr>
                  <p:cNvPr id="26" name="Picture 50" descr="Ige">
                    <a:extLst>
                      <a:ext uri="{FF2B5EF4-FFF2-40B4-BE49-F238E27FC236}">
                        <a16:creationId xmlns:a16="http://schemas.microsoft.com/office/drawing/2014/main" id="{3D7AD44F-D81F-415F-A1E4-318FE3248A5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7432507" flipH="1">
                    <a:off x="5093" y="695"/>
                    <a:ext cx="224" cy="2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7" name="Picture 51" descr="Ige">
                    <a:extLst>
                      <a:ext uri="{FF2B5EF4-FFF2-40B4-BE49-F238E27FC236}">
                        <a16:creationId xmlns:a16="http://schemas.microsoft.com/office/drawing/2014/main" id="{5924AA29-C907-45AC-A4CB-0790D124E75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73488" flipH="1">
                    <a:off x="5225" y="617"/>
                    <a:ext cx="224" cy="2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8" name="Picture 52" descr="Ige">
                    <a:extLst>
                      <a:ext uri="{FF2B5EF4-FFF2-40B4-BE49-F238E27FC236}">
                        <a16:creationId xmlns:a16="http://schemas.microsoft.com/office/drawing/2014/main" id="{F9202464-64CA-4C2B-A0EC-088AABB1763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633105" flipV="1">
                    <a:off x="5151" y="873"/>
                    <a:ext cx="224" cy="2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9" name="Picture 53" descr="Ige">
                    <a:extLst>
                      <a:ext uri="{FF2B5EF4-FFF2-40B4-BE49-F238E27FC236}">
                        <a16:creationId xmlns:a16="http://schemas.microsoft.com/office/drawing/2014/main" id="{AA524BC1-0DC0-42EC-B955-C40EF8C29D1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4154049" flipV="1">
                    <a:off x="5343" y="687"/>
                    <a:ext cx="224" cy="2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0" name="Picture 54" descr="Ige">
                    <a:extLst>
                      <a:ext uri="{FF2B5EF4-FFF2-40B4-BE49-F238E27FC236}">
                        <a16:creationId xmlns:a16="http://schemas.microsoft.com/office/drawing/2014/main" id="{428496E8-F557-4378-A1C8-D8F42E910DD9}"/>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8594774" flipV="1">
                    <a:off x="5317" y="847"/>
                    <a:ext cx="224" cy="2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grpSp>
            <p:nvGrpSpPr>
              <p:cNvPr id="16" name="Group 55">
                <a:extLst>
                  <a:ext uri="{FF2B5EF4-FFF2-40B4-BE49-F238E27FC236}">
                    <a16:creationId xmlns:a16="http://schemas.microsoft.com/office/drawing/2014/main" id="{C21387FB-EF47-4FC0-889F-BD923232CC53}"/>
                  </a:ext>
                </a:extLst>
              </p:cNvPr>
              <p:cNvGrpSpPr>
                <a:grpSpLocks/>
              </p:cNvGrpSpPr>
              <p:nvPr/>
            </p:nvGrpSpPr>
            <p:grpSpPr bwMode="auto">
              <a:xfrm>
                <a:off x="3934" y="2992"/>
                <a:ext cx="532" cy="248"/>
                <a:chOff x="3934" y="2992"/>
                <a:chExt cx="532" cy="248"/>
              </a:xfrm>
            </p:grpSpPr>
            <p:pic>
              <p:nvPicPr>
                <p:cNvPr id="17" name="Picture 56" descr="Plasma cell">
                  <a:extLst>
                    <a:ext uri="{FF2B5EF4-FFF2-40B4-BE49-F238E27FC236}">
                      <a16:creationId xmlns:a16="http://schemas.microsoft.com/office/drawing/2014/main" id="{9C60C33F-E3AB-47AF-9EBA-C2490BE6DE3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34" y="3096"/>
                  <a:ext cx="195" cy="1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nvGrpSpPr>
                <p:cNvPr id="18" name="Group 57">
                  <a:extLst>
                    <a:ext uri="{FF2B5EF4-FFF2-40B4-BE49-F238E27FC236}">
                      <a16:creationId xmlns:a16="http://schemas.microsoft.com/office/drawing/2014/main" id="{EBD7E82D-2ECF-4FA4-B96D-F2BFED00E564}"/>
                    </a:ext>
                  </a:extLst>
                </p:cNvPr>
                <p:cNvGrpSpPr>
                  <a:grpSpLocks/>
                </p:cNvGrpSpPr>
                <p:nvPr/>
              </p:nvGrpSpPr>
              <p:grpSpPr bwMode="auto">
                <a:xfrm>
                  <a:off x="4272" y="2992"/>
                  <a:ext cx="194" cy="204"/>
                  <a:chOff x="5083" y="617"/>
                  <a:chExt cx="494" cy="464"/>
                </a:xfrm>
              </p:grpSpPr>
              <p:pic>
                <p:nvPicPr>
                  <p:cNvPr id="19" name="Picture 58" descr="Ige">
                    <a:extLst>
                      <a:ext uri="{FF2B5EF4-FFF2-40B4-BE49-F238E27FC236}">
                        <a16:creationId xmlns:a16="http://schemas.microsoft.com/office/drawing/2014/main" id="{895C8BAB-EC0E-4DD7-AD36-0270A910E86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7432507" flipH="1">
                    <a:off x="5093" y="695"/>
                    <a:ext cx="224" cy="2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0" name="Picture 59" descr="Ige">
                    <a:extLst>
                      <a:ext uri="{FF2B5EF4-FFF2-40B4-BE49-F238E27FC236}">
                        <a16:creationId xmlns:a16="http://schemas.microsoft.com/office/drawing/2014/main" id="{9F51D72B-E43F-437C-8532-16A6246CAB2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73488" flipH="1">
                    <a:off x="5225" y="617"/>
                    <a:ext cx="224" cy="2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1" name="Picture 60" descr="Ige">
                    <a:extLst>
                      <a:ext uri="{FF2B5EF4-FFF2-40B4-BE49-F238E27FC236}">
                        <a16:creationId xmlns:a16="http://schemas.microsoft.com/office/drawing/2014/main" id="{A573F5D6-48EA-467A-AEF9-A3EF7F922EF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633105" flipV="1">
                    <a:off x="5151" y="793"/>
                    <a:ext cx="224" cy="2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2" name="Picture 61" descr="Ige">
                    <a:extLst>
                      <a:ext uri="{FF2B5EF4-FFF2-40B4-BE49-F238E27FC236}">
                        <a16:creationId xmlns:a16="http://schemas.microsoft.com/office/drawing/2014/main" id="{D9D336BA-0E35-4D85-A1B6-4CDAE4978DE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4154049" flipV="1">
                    <a:off x="5343" y="687"/>
                    <a:ext cx="224" cy="2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3" name="Picture 62" descr="Ige">
                    <a:extLst>
                      <a:ext uri="{FF2B5EF4-FFF2-40B4-BE49-F238E27FC236}">
                        <a16:creationId xmlns:a16="http://schemas.microsoft.com/office/drawing/2014/main" id="{0E4C9C6C-58B6-4113-87D7-E2A5D8FF3DD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18594774" flipV="1">
                    <a:off x="5317" y="847"/>
                    <a:ext cx="224" cy="24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grpSp>
      </p:grpSp>
    </p:spTree>
    <p:extLst>
      <p:ext uri="{BB962C8B-B14F-4D97-AF65-F5344CB8AC3E}">
        <p14:creationId xmlns:p14="http://schemas.microsoft.com/office/powerpoint/2010/main" val="25266115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811762-E243-42FF-9DAC-DD4CF24053D2}"/>
              </a:ext>
            </a:extLst>
          </p:cNvPr>
          <p:cNvSpPr>
            <a:spLocks noGrp="1"/>
          </p:cNvSpPr>
          <p:nvPr>
            <p:ph type="title"/>
          </p:nvPr>
        </p:nvSpPr>
        <p:spPr/>
        <p:txBody>
          <a:bodyPr/>
          <a:lstStyle/>
          <a:p>
            <a:r>
              <a:rPr lang="en-GB" dirty="0"/>
              <a:t>B cell response</a:t>
            </a:r>
          </a:p>
        </p:txBody>
      </p:sp>
      <p:sp>
        <p:nvSpPr>
          <p:cNvPr id="3" name="Content Placeholder 2">
            <a:extLst>
              <a:ext uri="{FF2B5EF4-FFF2-40B4-BE49-F238E27FC236}">
                <a16:creationId xmlns:a16="http://schemas.microsoft.com/office/drawing/2014/main" id="{8D99A760-0650-4E90-9689-64A9D4849D56}"/>
              </a:ext>
            </a:extLst>
          </p:cNvPr>
          <p:cNvSpPr>
            <a:spLocks noGrp="1"/>
          </p:cNvSpPr>
          <p:nvPr>
            <p:ph idx="1"/>
          </p:nvPr>
        </p:nvSpPr>
        <p:spPr>
          <a:xfrm>
            <a:off x="233629" y="903910"/>
            <a:ext cx="8734806" cy="424041"/>
          </a:xfrm>
        </p:spPr>
        <p:txBody>
          <a:bodyPr/>
          <a:lstStyle/>
          <a:p>
            <a:pPr marL="0" indent="0">
              <a:buNone/>
            </a:pPr>
            <a:r>
              <a:rPr lang="en-GB" dirty="0"/>
              <a:t>The B cell response can be divided into 4 sequential phases: </a:t>
            </a:r>
          </a:p>
          <a:p>
            <a:endParaRPr lang="en-GB" dirty="0"/>
          </a:p>
        </p:txBody>
      </p:sp>
      <p:sp>
        <p:nvSpPr>
          <p:cNvPr id="6" name="Speech Bubble: Rectangle with Corners Rounded 5">
            <a:extLst>
              <a:ext uri="{FF2B5EF4-FFF2-40B4-BE49-F238E27FC236}">
                <a16:creationId xmlns:a16="http://schemas.microsoft.com/office/drawing/2014/main" id="{D35DBFE2-9B19-4E7E-8A16-3E86F9BB06B2}"/>
              </a:ext>
            </a:extLst>
          </p:cNvPr>
          <p:cNvSpPr/>
          <p:nvPr/>
        </p:nvSpPr>
        <p:spPr>
          <a:xfrm>
            <a:off x="658368" y="1734922"/>
            <a:ext cx="1767840" cy="877824"/>
          </a:xfrm>
          <a:prstGeom prst="wedgeRoundRectCallou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Recognition</a:t>
            </a:r>
          </a:p>
        </p:txBody>
      </p:sp>
      <p:sp>
        <p:nvSpPr>
          <p:cNvPr id="7" name="Speech Bubble: Rectangle with Corners Rounded 6">
            <a:extLst>
              <a:ext uri="{FF2B5EF4-FFF2-40B4-BE49-F238E27FC236}">
                <a16:creationId xmlns:a16="http://schemas.microsoft.com/office/drawing/2014/main" id="{221F7A14-5B15-47E2-BED6-EFB0A6E8B4A5}"/>
              </a:ext>
            </a:extLst>
          </p:cNvPr>
          <p:cNvSpPr/>
          <p:nvPr/>
        </p:nvSpPr>
        <p:spPr>
          <a:xfrm>
            <a:off x="658368" y="2749537"/>
            <a:ext cx="1767840" cy="877824"/>
          </a:xfrm>
          <a:prstGeom prst="wedgeRoundRectCallou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Activation</a:t>
            </a:r>
          </a:p>
        </p:txBody>
      </p:sp>
      <p:sp>
        <p:nvSpPr>
          <p:cNvPr id="8" name="Speech Bubble: Rectangle with Corners Rounded 7">
            <a:extLst>
              <a:ext uri="{FF2B5EF4-FFF2-40B4-BE49-F238E27FC236}">
                <a16:creationId xmlns:a16="http://schemas.microsoft.com/office/drawing/2014/main" id="{D9A0CF57-393D-4171-A90E-53C3103A99FF}"/>
              </a:ext>
            </a:extLst>
          </p:cNvPr>
          <p:cNvSpPr/>
          <p:nvPr/>
        </p:nvSpPr>
        <p:spPr>
          <a:xfrm>
            <a:off x="658368" y="3764152"/>
            <a:ext cx="1767840" cy="877824"/>
          </a:xfrm>
          <a:prstGeom prst="wedgeRoundRectCallou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Effector phase</a:t>
            </a:r>
          </a:p>
        </p:txBody>
      </p:sp>
      <p:sp>
        <p:nvSpPr>
          <p:cNvPr id="9" name="Speech Bubble: Rectangle with Corners Rounded 8">
            <a:extLst>
              <a:ext uri="{FF2B5EF4-FFF2-40B4-BE49-F238E27FC236}">
                <a16:creationId xmlns:a16="http://schemas.microsoft.com/office/drawing/2014/main" id="{27F90460-4009-4881-9927-FD0D255EC5F7}"/>
              </a:ext>
            </a:extLst>
          </p:cNvPr>
          <p:cNvSpPr/>
          <p:nvPr/>
        </p:nvSpPr>
        <p:spPr>
          <a:xfrm>
            <a:off x="658368" y="4778767"/>
            <a:ext cx="1767840" cy="877824"/>
          </a:xfrm>
          <a:prstGeom prst="wedgeRoundRectCallou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Contraction</a:t>
            </a:r>
          </a:p>
        </p:txBody>
      </p:sp>
      <p:sp>
        <p:nvSpPr>
          <p:cNvPr id="10" name="Rectangle: Rounded Corners 9">
            <a:extLst>
              <a:ext uri="{FF2B5EF4-FFF2-40B4-BE49-F238E27FC236}">
                <a16:creationId xmlns:a16="http://schemas.microsoft.com/office/drawing/2014/main" id="{FAA16E03-407C-4940-9110-97C69F7C4C88}"/>
              </a:ext>
            </a:extLst>
          </p:cNvPr>
          <p:cNvSpPr/>
          <p:nvPr/>
        </p:nvSpPr>
        <p:spPr>
          <a:xfrm>
            <a:off x="2426207" y="1734922"/>
            <a:ext cx="6115507" cy="877824"/>
          </a:xfrm>
          <a:prstGeom prst="round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solidFill>
                  <a:schemeClr val="tx1"/>
                </a:solidFill>
              </a:rPr>
              <a:t>B cells bind to the antigen for which they express specific membrane-bound Igs</a:t>
            </a:r>
            <a:endParaRPr lang="en-GB" dirty="0">
              <a:solidFill>
                <a:schemeClr val="tx1"/>
              </a:solidFill>
            </a:endParaRPr>
          </a:p>
        </p:txBody>
      </p:sp>
      <p:sp>
        <p:nvSpPr>
          <p:cNvPr id="12" name="Rectangle: Rounded Corners 11">
            <a:extLst>
              <a:ext uri="{FF2B5EF4-FFF2-40B4-BE49-F238E27FC236}">
                <a16:creationId xmlns:a16="http://schemas.microsoft.com/office/drawing/2014/main" id="{2ABA76FF-6DC0-46B5-8791-D7002E9DD37D}"/>
              </a:ext>
            </a:extLst>
          </p:cNvPr>
          <p:cNvSpPr/>
          <p:nvPr/>
        </p:nvSpPr>
        <p:spPr>
          <a:xfrm>
            <a:off x="2426207" y="2749537"/>
            <a:ext cx="6115507" cy="877824"/>
          </a:xfrm>
          <a:prstGeom prst="round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B cells are triggered to proliferate and differentiate into plasma cells and memory cells</a:t>
            </a:r>
          </a:p>
        </p:txBody>
      </p:sp>
      <p:sp>
        <p:nvSpPr>
          <p:cNvPr id="13" name="Rectangle: Rounded Corners 12">
            <a:extLst>
              <a:ext uri="{FF2B5EF4-FFF2-40B4-BE49-F238E27FC236}">
                <a16:creationId xmlns:a16="http://schemas.microsoft.com/office/drawing/2014/main" id="{B4D499BA-D35D-405D-B846-C04E7F80F699}"/>
              </a:ext>
            </a:extLst>
          </p:cNvPr>
          <p:cNvSpPr/>
          <p:nvPr/>
        </p:nvSpPr>
        <p:spPr>
          <a:xfrm>
            <a:off x="2426207" y="3764152"/>
            <a:ext cx="6115507" cy="877824"/>
          </a:xfrm>
          <a:prstGeom prst="round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Antibodies released by plasma cells bind the antigen and cause its elimination</a:t>
            </a:r>
          </a:p>
        </p:txBody>
      </p:sp>
      <p:sp>
        <p:nvSpPr>
          <p:cNvPr id="14" name="Rectangle: Rounded Corners 13">
            <a:extLst>
              <a:ext uri="{FF2B5EF4-FFF2-40B4-BE49-F238E27FC236}">
                <a16:creationId xmlns:a16="http://schemas.microsoft.com/office/drawing/2014/main" id="{DE68DC42-2B46-48FB-A2C0-EA36F0CEDE21}"/>
              </a:ext>
            </a:extLst>
          </p:cNvPr>
          <p:cNvSpPr/>
          <p:nvPr/>
        </p:nvSpPr>
        <p:spPr>
          <a:xfrm>
            <a:off x="2426207" y="4771934"/>
            <a:ext cx="6115507" cy="877824"/>
          </a:xfrm>
          <a:prstGeom prst="roundRect">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As antigen is cleared from the body, most B cells and plasma cells die by apoptosis but a stable population of memory B cells for subsequent responses with the same antigen remains</a:t>
            </a:r>
          </a:p>
        </p:txBody>
      </p:sp>
    </p:spTree>
    <p:extLst>
      <p:ext uri="{BB962C8B-B14F-4D97-AF65-F5344CB8AC3E}">
        <p14:creationId xmlns:p14="http://schemas.microsoft.com/office/powerpoint/2010/main" val="9189064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D7E223-6AB5-496D-A439-16CB518D1D74}"/>
              </a:ext>
            </a:extLst>
          </p:cNvPr>
          <p:cNvSpPr>
            <a:spLocks noGrp="1"/>
          </p:cNvSpPr>
          <p:nvPr>
            <p:ph type="title"/>
          </p:nvPr>
        </p:nvSpPr>
        <p:spPr/>
        <p:txBody>
          <a:bodyPr/>
          <a:lstStyle/>
          <a:p>
            <a:r>
              <a:rPr lang="en-GB" dirty="0"/>
              <a:t>Recognition: antigen transport to lymph nodes</a:t>
            </a:r>
          </a:p>
        </p:txBody>
      </p:sp>
      <p:sp>
        <p:nvSpPr>
          <p:cNvPr id="3" name="Content Placeholder 2">
            <a:extLst>
              <a:ext uri="{FF2B5EF4-FFF2-40B4-BE49-F238E27FC236}">
                <a16:creationId xmlns:a16="http://schemas.microsoft.com/office/drawing/2014/main" id="{99FF58C9-9F17-4A9C-98D8-DE4D6A462A00}"/>
              </a:ext>
            </a:extLst>
          </p:cNvPr>
          <p:cNvSpPr>
            <a:spLocks noGrp="1"/>
          </p:cNvSpPr>
          <p:nvPr>
            <p:ph idx="1"/>
          </p:nvPr>
        </p:nvSpPr>
        <p:spPr/>
        <p:txBody>
          <a:bodyPr/>
          <a:lstStyle/>
          <a:p>
            <a:pPr marL="0" indent="0">
              <a:buNone/>
            </a:pPr>
            <a:r>
              <a:rPr lang="en-GB" dirty="0"/>
              <a:t>Antigens reach the B follicles of lymph nodes via afferent lymphatics:</a:t>
            </a:r>
          </a:p>
          <a:p>
            <a:r>
              <a:rPr lang="en-GB" dirty="0"/>
              <a:t>associated with dendritic cells</a:t>
            </a:r>
          </a:p>
          <a:p>
            <a:r>
              <a:rPr lang="en-GB" dirty="0"/>
              <a:t>as free antigens</a:t>
            </a:r>
          </a:p>
          <a:p>
            <a:endParaRPr lang="en-GB" dirty="0"/>
          </a:p>
        </p:txBody>
      </p:sp>
      <p:pic>
        <p:nvPicPr>
          <p:cNvPr id="4" name="3809_allsteps.mp4">
            <a:hlinkClick r:id="" action="ppaction://media"/>
            <a:extLst>
              <a:ext uri="{FF2B5EF4-FFF2-40B4-BE49-F238E27FC236}">
                <a16:creationId xmlns:a16="http://schemas.microsoft.com/office/drawing/2014/main" id="{EF6CA47D-F8C8-40D8-A4E5-E124205AA9E3}"/>
              </a:ext>
            </a:extLst>
          </p:cNvPr>
          <p:cNvPicPr>
            <a:picLocks noChangeAspect="1"/>
          </p:cNvPicPr>
          <p:nvPr>
            <a:videoFile r:link="rId2"/>
            <p:extLst>
              <p:ext uri="{DAA4B4D4-6D71-4841-9C94-3DE7FCFB9230}">
                <p14:media xmlns:p14="http://schemas.microsoft.com/office/powerpoint/2010/main" r:embed="rId1"/>
              </p:ext>
            </p:extLst>
          </p:nvPr>
        </p:nvPicPr>
        <p:blipFill>
          <a:blip r:embed="rId6"/>
          <a:stretch>
            <a:fillRect/>
          </a:stretch>
        </p:blipFill>
        <p:spPr>
          <a:xfrm>
            <a:off x="4812231" y="3136778"/>
            <a:ext cx="4176464" cy="3132348"/>
          </a:xfrm>
          <a:prstGeom prst="rect">
            <a:avLst/>
          </a:prstGeom>
        </p:spPr>
      </p:pic>
      <p:pic>
        <p:nvPicPr>
          <p:cNvPr id="5" name="3809_D_ALLSteps.mp4">
            <a:hlinkClick r:id="" action="ppaction://media"/>
            <a:extLst>
              <a:ext uri="{FF2B5EF4-FFF2-40B4-BE49-F238E27FC236}">
                <a16:creationId xmlns:a16="http://schemas.microsoft.com/office/drawing/2014/main" id="{7C37543D-FDDB-4924-924C-EED6417CB690}"/>
              </a:ext>
            </a:extLst>
          </p:cNvPr>
          <p:cNvPicPr>
            <a:picLocks noChangeAspect="1"/>
          </p:cNvPicPr>
          <p:nvPr>
            <a:videoFile r:link="rId4"/>
            <p:extLst>
              <p:ext uri="{DAA4B4D4-6D71-4841-9C94-3DE7FCFB9230}">
                <p14:media xmlns:p14="http://schemas.microsoft.com/office/powerpoint/2010/main" r:embed="rId3"/>
              </p:ext>
            </p:extLst>
          </p:nvPr>
        </p:nvPicPr>
        <p:blipFill>
          <a:blip r:embed="rId7"/>
          <a:stretch>
            <a:fillRect/>
          </a:stretch>
        </p:blipFill>
        <p:spPr>
          <a:xfrm>
            <a:off x="233629" y="3136778"/>
            <a:ext cx="4176464" cy="3132348"/>
          </a:xfrm>
          <a:prstGeom prst="rect">
            <a:avLst/>
          </a:prstGeom>
        </p:spPr>
      </p:pic>
      <p:sp>
        <p:nvSpPr>
          <p:cNvPr id="6" name="Text Box 96">
            <a:extLst>
              <a:ext uri="{FF2B5EF4-FFF2-40B4-BE49-F238E27FC236}">
                <a16:creationId xmlns:a16="http://schemas.microsoft.com/office/drawing/2014/main" id="{0568F1ED-A2A6-499F-93AD-A4FB7D1E92EC}"/>
              </a:ext>
            </a:extLst>
          </p:cNvPr>
          <p:cNvSpPr txBox="1">
            <a:spLocks noChangeArrowheads="1"/>
          </p:cNvSpPr>
          <p:nvPr/>
        </p:nvSpPr>
        <p:spPr bwMode="auto">
          <a:xfrm>
            <a:off x="233629" y="2497300"/>
            <a:ext cx="4176464" cy="338554"/>
          </a:xfrm>
          <a:prstGeom prst="rect">
            <a:avLst/>
          </a:prstGeom>
          <a:solidFill>
            <a:schemeClr val="bg1">
              <a:lumMod val="95000"/>
            </a:schemeClr>
          </a:solid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en-US" sz="1600" dirty="0">
                <a:latin typeface="+mj-lt"/>
              </a:rPr>
              <a:t>DC pathway</a:t>
            </a:r>
          </a:p>
        </p:txBody>
      </p:sp>
      <p:sp>
        <p:nvSpPr>
          <p:cNvPr id="7" name="Text Box 97">
            <a:extLst>
              <a:ext uri="{FF2B5EF4-FFF2-40B4-BE49-F238E27FC236}">
                <a16:creationId xmlns:a16="http://schemas.microsoft.com/office/drawing/2014/main" id="{1E75CCA6-5D43-4243-8984-5456E1F28DB7}"/>
              </a:ext>
            </a:extLst>
          </p:cNvPr>
          <p:cNvSpPr txBox="1">
            <a:spLocks noChangeArrowheads="1"/>
          </p:cNvSpPr>
          <p:nvPr/>
        </p:nvSpPr>
        <p:spPr bwMode="auto">
          <a:xfrm>
            <a:off x="4812230" y="2497300"/>
            <a:ext cx="4176465" cy="338554"/>
          </a:xfrm>
          <a:prstGeom prst="rect">
            <a:avLst/>
          </a:prstGeom>
          <a:solidFill>
            <a:schemeClr val="bg1">
              <a:lumMod val="95000"/>
            </a:schemeClr>
          </a:solid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en-US" sz="1600" dirty="0">
                <a:latin typeface="+mj-lt"/>
              </a:rPr>
              <a:t>Free antigen</a:t>
            </a:r>
          </a:p>
        </p:txBody>
      </p:sp>
    </p:spTree>
    <p:extLst>
      <p:ext uri="{BB962C8B-B14F-4D97-AF65-F5344CB8AC3E}">
        <p14:creationId xmlns:p14="http://schemas.microsoft.com/office/powerpoint/2010/main" val="19775832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seq concurrent="1" nextAc="seek">
              <p:cTn id="7" restart="whenNotActive" fill="hold" evtFilter="cancelBubble" nodeType="interactiveSeq">
                <p:stCondLst>
                  <p:cond evt="onClick" delay="0">
                    <p:tgtEl>
                      <p:spTgt spid="5"/>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5"/>
                                        </p:tgtEl>
                                      </p:cBhvr>
                                    </p:cmd>
                                  </p:childTnLst>
                                </p:cTn>
                              </p:par>
                            </p:childTnLst>
                          </p:cTn>
                        </p:par>
                      </p:childTnLst>
                    </p:cTn>
                  </p:par>
                </p:childTnLst>
              </p:cTn>
              <p:nextCondLst>
                <p:cond evt="onClick" delay="0">
                  <p:tgtEl>
                    <p:spTgt spid="5"/>
                  </p:tgtEl>
                </p:cond>
              </p:nextCondLst>
            </p:seq>
            <p:video>
              <p:cMediaNode vol="80000">
                <p:cTn id="12" fill="hold" display="0">
                  <p:stCondLst>
                    <p:cond delay="indefinite"/>
                  </p:stCondLst>
                </p:cTn>
                <p:tgtEl>
                  <p:spTgt spid="4"/>
                </p:tgtEl>
              </p:cMediaNode>
            </p:video>
            <p:video>
              <p:cMediaNode vol="80000">
                <p:cTn id="13" fill="hold" display="0">
                  <p:stCondLst>
                    <p:cond delay="indefinite"/>
                  </p:stCondLst>
                </p:cTn>
                <p:tgtEl>
                  <p:spTgt spid="5"/>
                </p:tgtEl>
              </p:cMediaNode>
            </p:vide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1AC2EC-8678-464A-B6A1-45BE2506924C}"/>
              </a:ext>
            </a:extLst>
          </p:cNvPr>
          <p:cNvSpPr>
            <a:spLocks noGrp="1"/>
          </p:cNvSpPr>
          <p:nvPr>
            <p:ph type="title"/>
          </p:nvPr>
        </p:nvSpPr>
        <p:spPr/>
        <p:txBody>
          <a:bodyPr>
            <a:normAutofit/>
          </a:bodyPr>
          <a:lstStyle/>
          <a:p>
            <a:r>
              <a:rPr lang="en-GB" dirty="0"/>
              <a:t>T-dependent antibody production</a:t>
            </a:r>
          </a:p>
        </p:txBody>
      </p:sp>
      <p:sp>
        <p:nvSpPr>
          <p:cNvPr id="3" name="Content Placeholder 2">
            <a:extLst>
              <a:ext uri="{FF2B5EF4-FFF2-40B4-BE49-F238E27FC236}">
                <a16:creationId xmlns:a16="http://schemas.microsoft.com/office/drawing/2014/main" id="{E4CB421F-0BB7-4A47-B5B2-E580DCBD82B2}"/>
              </a:ext>
            </a:extLst>
          </p:cNvPr>
          <p:cNvSpPr>
            <a:spLocks noGrp="1"/>
          </p:cNvSpPr>
          <p:nvPr>
            <p:ph sz="half" idx="1"/>
          </p:nvPr>
        </p:nvSpPr>
        <p:spPr>
          <a:xfrm>
            <a:off x="355600" y="987425"/>
            <a:ext cx="5003800" cy="4351338"/>
          </a:xfrm>
        </p:spPr>
        <p:txBody>
          <a:bodyPr>
            <a:normAutofit lnSpcReduction="10000"/>
          </a:bodyPr>
          <a:lstStyle/>
          <a:p>
            <a:pPr marL="457200" indent="-457200">
              <a:buFont typeface="+mj-lt"/>
              <a:buAutoNum type="arabicPeriod"/>
            </a:pPr>
            <a:r>
              <a:rPr lang="en-GB" dirty="0"/>
              <a:t>B cell activation by antigen-mediated crosslinking of BCRs </a:t>
            </a:r>
          </a:p>
          <a:p>
            <a:pPr lvl="1"/>
            <a:r>
              <a:rPr lang="en-GB" sz="2000" dirty="0"/>
              <a:t>B cell activation and antigen processing</a:t>
            </a:r>
          </a:p>
          <a:p>
            <a:pPr lvl="1"/>
            <a:r>
              <a:rPr lang="en-GB" sz="2000" dirty="0"/>
              <a:t>Upregulation of MHC class II and CD80/86</a:t>
            </a:r>
          </a:p>
          <a:p>
            <a:pPr marL="457200" lvl="1" indent="0">
              <a:buNone/>
            </a:pPr>
            <a:endParaRPr lang="en-GB" sz="2000" dirty="0"/>
          </a:p>
          <a:p>
            <a:pPr marL="457200" indent="-457200">
              <a:buFont typeface="+mj-lt"/>
              <a:buAutoNum type="arabicPeriod" startAt="2"/>
            </a:pPr>
            <a:r>
              <a:rPr lang="en-GB" dirty="0"/>
              <a:t>Antigen presentation to the T cell</a:t>
            </a:r>
          </a:p>
          <a:p>
            <a:pPr marL="457200" indent="-457200">
              <a:buFont typeface="+mj-lt"/>
              <a:buAutoNum type="arabicPeriod" startAt="2"/>
            </a:pPr>
            <a:endParaRPr lang="en-GB" dirty="0"/>
          </a:p>
          <a:p>
            <a:pPr marL="457200" indent="-457200">
              <a:buFont typeface="+mj-lt"/>
              <a:buAutoNum type="arabicPeriod" startAt="2"/>
            </a:pPr>
            <a:r>
              <a:rPr lang="en-GB" dirty="0"/>
              <a:t>T cell activation, upregulation of CD40L, production of cytokines</a:t>
            </a:r>
          </a:p>
          <a:p>
            <a:pPr marL="457200" indent="-457200">
              <a:buFont typeface="+mj-lt"/>
              <a:buAutoNum type="arabicPeriod" startAt="2"/>
            </a:pPr>
            <a:endParaRPr lang="en-GB" dirty="0"/>
          </a:p>
          <a:p>
            <a:pPr marL="457200" indent="-457200">
              <a:buFont typeface="+mj-lt"/>
              <a:buAutoNum type="arabicPeriod" startAt="2"/>
            </a:pPr>
            <a:r>
              <a:rPr lang="en-GB" dirty="0"/>
              <a:t>CD40 and cytokine-mediated activation of the B cell</a:t>
            </a:r>
          </a:p>
        </p:txBody>
      </p:sp>
      <p:pic>
        <p:nvPicPr>
          <p:cNvPr id="5" name="Image 1" descr="Dia_16.jpg">
            <a:extLst>
              <a:ext uri="{FF2B5EF4-FFF2-40B4-BE49-F238E27FC236}">
                <a16:creationId xmlns:a16="http://schemas.microsoft.com/office/drawing/2014/main" id="{C69AA5E6-3EDF-4FDB-938C-1EA4E61DEF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71592" y="866427"/>
            <a:ext cx="3672408" cy="5875853"/>
          </a:xfrm>
          <a:prstGeom prst="rect">
            <a:avLst/>
          </a:prstGeom>
        </p:spPr>
      </p:pic>
    </p:spTree>
    <p:extLst>
      <p:ext uri="{BB962C8B-B14F-4D97-AF65-F5344CB8AC3E}">
        <p14:creationId xmlns:p14="http://schemas.microsoft.com/office/powerpoint/2010/main" val="34934049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442AE4-255A-4B38-9AF7-3A5C71220102}"/>
              </a:ext>
            </a:extLst>
          </p:cNvPr>
          <p:cNvSpPr>
            <a:spLocks noGrp="1"/>
          </p:cNvSpPr>
          <p:nvPr>
            <p:ph type="title"/>
          </p:nvPr>
        </p:nvSpPr>
        <p:spPr/>
        <p:txBody>
          <a:bodyPr/>
          <a:lstStyle/>
          <a:p>
            <a:r>
              <a:rPr lang="en-GB"/>
              <a:t>B cell response: recognition</a:t>
            </a:r>
            <a:endParaRPr lang="en-GB" dirty="0"/>
          </a:p>
        </p:txBody>
      </p:sp>
      <p:sp>
        <p:nvSpPr>
          <p:cNvPr id="3" name="Content Placeholder 2">
            <a:extLst>
              <a:ext uri="{FF2B5EF4-FFF2-40B4-BE49-F238E27FC236}">
                <a16:creationId xmlns:a16="http://schemas.microsoft.com/office/drawing/2014/main" id="{E36DE239-C850-401C-A165-833E31BEE22B}"/>
              </a:ext>
            </a:extLst>
          </p:cNvPr>
          <p:cNvSpPr>
            <a:spLocks noGrp="1"/>
          </p:cNvSpPr>
          <p:nvPr>
            <p:ph idx="1"/>
          </p:nvPr>
        </p:nvSpPr>
        <p:spPr>
          <a:xfrm>
            <a:off x="233629" y="903910"/>
            <a:ext cx="4719431" cy="5365216"/>
          </a:xfrm>
        </p:spPr>
        <p:txBody>
          <a:bodyPr>
            <a:normAutofit/>
          </a:bodyPr>
          <a:lstStyle/>
          <a:p>
            <a:r>
              <a:rPr lang="en-US" sz="1800" dirty="0"/>
              <a:t>The B cell antigen receptor (BCR) complex is a </a:t>
            </a:r>
            <a:r>
              <a:rPr lang="en-US" sz="1800" b="1" dirty="0"/>
              <a:t>multimeric protein complex </a:t>
            </a:r>
            <a:r>
              <a:rPr lang="en-US" sz="1800" dirty="0"/>
              <a:t>consisting of:</a:t>
            </a:r>
          </a:p>
          <a:p>
            <a:pPr lvl="1"/>
            <a:r>
              <a:rPr lang="en-US" dirty="0"/>
              <a:t>membrane-bound immunoglobulin (IgM and </a:t>
            </a:r>
            <a:r>
              <a:rPr lang="en-US" dirty="0" err="1"/>
              <a:t>IgD</a:t>
            </a:r>
            <a:r>
              <a:rPr lang="en-US" dirty="0"/>
              <a:t>) </a:t>
            </a:r>
          </a:p>
          <a:p>
            <a:pPr lvl="1"/>
            <a:r>
              <a:rPr lang="en-US" dirty="0"/>
              <a:t>heterodimers of two polypeptides, Ig-</a:t>
            </a:r>
            <a:r>
              <a:rPr lang="el-GR" dirty="0"/>
              <a:t>α</a:t>
            </a:r>
            <a:r>
              <a:rPr lang="en-US" dirty="0"/>
              <a:t> and Ig-</a:t>
            </a:r>
            <a:r>
              <a:rPr lang="el-GR" dirty="0"/>
              <a:t>β</a:t>
            </a:r>
            <a:r>
              <a:rPr lang="en-US" dirty="0"/>
              <a:t>, non-covalently associated with the BCR in a 1:1 ratio. </a:t>
            </a:r>
            <a:endParaRPr lang="en-GB" dirty="0"/>
          </a:p>
          <a:p>
            <a:r>
              <a:rPr lang="en-US" sz="1800" dirty="0"/>
              <a:t>The BCR complex has </a:t>
            </a:r>
            <a:r>
              <a:rPr lang="en-US" sz="1800" b="1" dirty="0"/>
              <a:t>two functions</a:t>
            </a:r>
            <a:r>
              <a:rPr lang="en-US" sz="1800" dirty="0"/>
              <a:t>: </a:t>
            </a:r>
          </a:p>
          <a:p>
            <a:pPr lvl="1"/>
            <a:r>
              <a:rPr lang="en-US" dirty="0"/>
              <a:t>transmit signal into the interior of the B cell to inform about antigen binding</a:t>
            </a:r>
          </a:p>
          <a:p>
            <a:pPr lvl="1"/>
            <a:r>
              <a:rPr lang="en-US" dirty="0"/>
              <a:t>internalize the antigen for subsequent processing and presentation of antigen-derived peptides to T cells</a:t>
            </a:r>
          </a:p>
          <a:p>
            <a:r>
              <a:rPr lang="en-US" sz="1800" b="1" dirty="0"/>
              <a:t>Ig-</a:t>
            </a:r>
            <a:r>
              <a:rPr lang="el-GR" sz="1800" b="1" dirty="0"/>
              <a:t>α</a:t>
            </a:r>
            <a:r>
              <a:rPr lang="en-US" sz="1800" b="1" dirty="0"/>
              <a:t> and Ig-</a:t>
            </a:r>
            <a:r>
              <a:rPr lang="el-GR" sz="1800" b="1" dirty="0"/>
              <a:t>β </a:t>
            </a:r>
            <a:r>
              <a:rPr lang="en-US" sz="1800" dirty="0"/>
              <a:t>are type I transmembrane polypeptides of the immunoglobulin (Ig) superfamily linked together by a disulfide bond and containing ITAM motifs.</a:t>
            </a:r>
            <a:endParaRPr lang="en-GB" sz="1800" dirty="0"/>
          </a:p>
        </p:txBody>
      </p:sp>
      <p:pic>
        <p:nvPicPr>
          <p:cNvPr id="6" name="Image 4" descr="Dia_17_3810.jpg">
            <a:extLst>
              <a:ext uri="{FF2B5EF4-FFF2-40B4-BE49-F238E27FC236}">
                <a16:creationId xmlns:a16="http://schemas.microsoft.com/office/drawing/2014/main" id="{32E6F1C4-40ED-4BE6-A246-7E68DD49F075}"/>
              </a:ext>
            </a:extLst>
          </p:cNvPr>
          <p:cNvPicPr>
            <a:picLocks noChangeAspect="1"/>
          </p:cNvPicPr>
          <p:nvPr/>
        </p:nvPicPr>
        <p:blipFill rotWithShape="1">
          <a:blip r:embed="rId2">
            <a:extLst>
              <a:ext uri="{28A0092B-C50C-407E-A947-70E740481C1C}">
                <a14:useLocalDpi xmlns:a14="http://schemas.microsoft.com/office/drawing/2010/main" val="0"/>
              </a:ext>
            </a:extLst>
          </a:blip>
          <a:srcRect l="21982" r="8595"/>
          <a:stretch/>
        </p:blipFill>
        <p:spPr>
          <a:xfrm>
            <a:off x="5267961" y="1453031"/>
            <a:ext cx="3688080" cy="4648452"/>
          </a:xfrm>
          <a:prstGeom prst="rect">
            <a:avLst/>
          </a:prstGeom>
        </p:spPr>
      </p:pic>
    </p:spTree>
    <p:extLst>
      <p:ext uri="{BB962C8B-B14F-4D97-AF65-F5344CB8AC3E}">
        <p14:creationId xmlns:p14="http://schemas.microsoft.com/office/powerpoint/2010/main" val="237972621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E5589A-7BF2-4A3A-8683-67D723EAB820}"/>
              </a:ext>
            </a:extLst>
          </p:cNvPr>
          <p:cNvSpPr>
            <a:spLocks noGrp="1"/>
          </p:cNvSpPr>
          <p:nvPr>
            <p:ph type="title"/>
          </p:nvPr>
        </p:nvSpPr>
        <p:spPr/>
        <p:txBody>
          <a:bodyPr/>
          <a:lstStyle/>
          <a:p>
            <a:r>
              <a:rPr lang="en-GB"/>
              <a:t>B cell activation: activating co-receptors</a:t>
            </a:r>
            <a:endParaRPr lang="en-GB" dirty="0"/>
          </a:p>
        </p:txBody>
      </p:sp>
      <p:sp>
        <p:nvSpPr>
          <p:cNvPr id="3" name="Content Placeholder 2">
            <a:extLst>
              <a:ext uri="{FF2B5EF4-FFF2-40B4-BE49-F238E27FC236}">
                <a16:creationId xmlns:a16="http://schemas.microsoft.com/office/drawing/2014/main" id="{4FC76597-40B2-4EDA-A3C0-23550EE2EBF5}"/>
              </a:ext>
            </a:extLst>
          </p:cNvPr>
          <p:cNvSpPr>
            <a:spLocks noGrp="1"/>
          </p:cNvSpPr>
          <p:nvPr>
            <p:ph sz="half" idx="1"/>
          </p:nvPr>
        </p:nvSpPr>
        <p:spPr>
          <a:xfrm>
            <a:off x="0" y="1685696"/>
            <a:ext cx="4328172" cy="4351338"/>
          </a:xfrm>
        </p:spPr>
        <p:txBody>
          <a:bodyPr/>
          <a:lstStyle/>
          <a:p>
            <a:r>
              <a:rPr lang="en-GB" dirty="0"/>
              <a:t>Co-receptors inform the B cell of its environment and thus provide a context for BCR signal transduction. </a:t>
            </a:r>
          </a:p>
          <a:p>
            <a:r>
              <a:rPr lang="en-US" dirty="0"/>
              <a:t>Activating co-receptors include CD21/CR2: the </a:t>
            </a:r>
            <a:r>
              <a:rPr lang="en-US" b="1" dirty="0"/>
              <a:t>complement receptor 2 (CR2) </a:t>
            </a:r>
            <a:r>
              <a:rPr lang="en-US" dirty="0"/>
              <a:t>binds to antigen tagged with C3d. This reduces the amount of antigen required for B cell activation</a:t>
            </a:r>
            <a:br>
              <a:rPr lang="en-US" dirty="0"/>
            </a:br>
            <a:endParaRPr lang="en-US" dirty="0"/>
          </a:p>
        </p:txBody>
      </p:sp>
      <p:pic>
        <p:nvPicPr>
          <p:cNvPr id="4" name="Picture 1">
            <a:extLst>
              <a:ext uri="{FF2B5EF4-FFF2-40B4-BE49-F238E27FC236}">
                <a16:creationId xmlns:a16="http://schemas.microsoft.com/office/drawing/2014/main" id="{FC4E29A0-7B6A-4456-9E93-A61C4C85A591}"/>
              </a:ext>
            </a:extLst>
          </p:cNvPr>
          <p:cNvPicPr>
            <a:picLocks noChangeAspect="1"/>
          </p:cNvPicPr>
          <p:nvPr/>
        </p:nvPicPr>
        <p:blipFill rotWithShape="1">
          <a:blip r:embed="rId2">
            <a:extLst>
              <a:ext uri="{28A0092B-C50C-407E-A947-70E740481C1C}">
                <a14:useLocalDpi xmlns:a14="http://schemas.microsoft.com/office/drawing/2010/main" val="0"/>
              </a:ext>
            </a:extLst>
          </a:blip>
          <a:srcRect b="1805"/>
          <a:stretch/>
        </p:blipFill>
        <p:spPr bwMode="auto">
          <a:xfrm>
            <a:off x="4328172" y="1388162"/>
            <a:ext cx="4640263" cy="33670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0" name="TextBox 9">
            <a:extLst>
              <a:ext uri="{FF2B5EF4-FFF2-40B4-BE49-F238E27FC236}">
                <a16:creationId xmlns:a16="http://schemas.microsoft.com/office/drawing/2014/main" id="{E393612E-7E0B-4B05-B1FC-033C72772E1F}"/>
              </a:ext>
            </a:extLst>
          </p:cNvPr>
          <p:cNvSpPr txBox="1"/>
          <p:nvPr/>
        </p:nvSpPr>
        <p:spPr>
          <a:xfrm>
            <a:off x="188518" y="5375315"/>
            <a:ext cx="8825027" cy="1323439"/>
          </a:xfrm>
          <a:prstGeom prst="rect">
            <a:avLst/>
          </a:prstGeom>
          <a:noFill/>
        </p:spPr>
        <p:txBody>
          <a:bodyPr wrap="square" rtlCol="0">
            <a:spAutoFit/>
          </a:bodyPr>
          <a:lstStyle/>
          <a:p>
            <a:r>
              <a:rPr lang="en-GB" sz="1600" dirty="0">
                <a:latin typeface="+mj-lt"/>
              </a:rPr>
              <a:t>Of note: Engagement of CD21/CR2 greatly enhances antigen-dependent activation responses of B cells. Thus, complement proteins provide additional signals for B cell activation, functioning in concert with antigen ("signal 1") to initiate B cell proliferation and differentiation. This role of complement in humoral immune responses again illustrates the idea that innate immune responses to microbes provide signals in addition to antigen that promote lymphocyte activation. </a:t>
            </a:r>
          </a:p>
        </p:txBody>
      </p:sp>
    </p:spTree>
    <p:extLst>
      <p:ext uri="{BB962C8B-B14F-4D97-AF65-F5344CB8AC3E}">
        <p14:creationId xmlns:p14="http://schemas.microsoft.com/office/powerpoint/2010/main" val="8694761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55364E-DA9E-4BFE-BB8D-0B5EEAEFB7AE}"/>
              </a:ext>
            </a:extLst>
          </p:cNvPr>
          <p:cNvSpPr>
            <a:spLocks noGrp="1"/>
          </p:cNvSpPr>
          <p:nvPr>
            <p:ph type="title"/>
          </p:nvPr>
        </p:nvSpPr>
        <p:spPr/>
        <p:txBody>
          <a:bodyPr/>
          <a:lstStyle/>
          <a:p>
            <a:r>
              <a:rPr lang="en-GB"/>
              <a:t>B cell activation: Signaling</a:t>
            </a:r>
            <a:endParaRPr lang="en-GB" dirty="0"/>
          </a:p>
        </p:txBody>
      </p:sp>
      <p:sp>
        <p:nvSpPr>
          <p:cNvPr id="3" name="Content Placeholder 2">
            <a:extLst>
              <a:ext uri="{FF2B5EF4-FFF2-40B4-BE49-F238E27FC236}">
                <a16:creationId xmlns:a16="http://schemas.microsoft.com/office/drawing/2014/main" id="{7F074FE5-0823-48CD-B02A-330741E47566}"/>
              </a:ext>
            </a:extLst>
          </p:cNvPr>
          <p:cNvSpPr>
            <a:spLocks noGrp="1"/>
          </p:cNvSpPr>
          <p:nvPr>
            <p:ph sz="half" idx="1"/>
          </p:nvPr>
        </p:nvSpPr>
        <p:spPr>
          <a:xfrm>
            <a:off x="208818" y="1584416"/>
            <a:ext cx="4582638" cy="4351338"/>
          </a:xfrm>
        </p:spPr>
        <p:txBody>
          <a:bodyPr>
            <a:normAutofit fontScale="85000" lnSpcReduction="10000"/>
          </a:bodyPr>
          <a:lstStyle/>
          <a:p>
            <a:pPr marL="0" indent="0">
              <a:lnSpc>
                <a:spcPct val="120000"/>
              </a:lnSpc>
              <a:spcBef>
                <a:spcPts val="0"/>
              </a:spcBef>
              <a:buNone/>
            </a:pPr>
            <a:r>
              <a:rPr lang="en-GB" dirty="0"/>
              <a:t>Three </a:t>
            </a:r>
            <a:r>
              <a:rPr lang="en-GB" b="1" dirty="0"/>
              <a:t>pathways</a:t>
            </a:r>
            <a:r>
              <a:rPr lang="en-GB" dirty="0"/>
              <a:t> are activated</a:t>
            </a:r>
          </a:p>
          <a:p>
            <a:pPr>
              <a:lnSpc>
                <a:spcPct val="120000"/>
              </a:lnSpc>
              <a:spcBef>
                <a:spcPts val="0"/>
              </a:spcBef>
            </a:pPr>
            <a:r>
              <a:rPr lang="en-GB" dirty="0" err="1"/>
              <a:t>NFκB</a:t>
            </a:r>
            <a:endParaRPr lang="en-GB" dirty="0"/>
          </a:p>
          <a:p>
            <a:pPr>
              <a:lnSpc>
                <a:spcPct val="120000"/>
              </a:lnSpc>
              <a:spcBef>
                <a:spcPts val="0"/>
              </a:spcBef>
            </a:pPr>
            <a:r>
              <a:rPr lang="en-GB" dirty="0"/>
              <a:t>NF-AT</a:t>
            </a:r>
          </a:p>
          <a:p>
            <a:pPr>
              <a:lnSpc>
                <a:spcPct val="120000"/>
              </a:lnSpc>
              <a:spcBef>
                <a:spcPts val="0"/>
              </a:spcBef>
            </a:pPr>
            <a:r>
              <a:rPr lang="en-GB" dirty="0"/>
              <a:t>MAP kinase</a:t>
            </a:r>
          </a:p>
          <a:p>
            <a:pPr marL="0" indent="0">
              <a:lnSpc>
                <a:spcPct val="120000"/>
              </a:lnSpc>
              <a:spcBef>
                <a:spcPts val="0"/>
              </a:spcBef>
              <a:buNone/>
            </a:pPr>
            <a:endParaRPr lang="en-GB" dirty="0"/>
          </a:p>
          <a:p>
            <a:pPr marL="0" indent="0">
              <a:lnSpc>
                <a:spcPct val="120000"/>
              </a:lnSpc>
              <a:spcBef>
                <a:spcPts val="0"/>
              </a:spcBef>
              <a:buNone/>
            </a:pPr>
            <a:r>
              <a:rPr lang="en-GB" b="1" dirty="0"/>
              <a:t>Consequences</a:t>
            </a:r>
            <a:r>
              <a:rPr lang="en-GB" dirty="0"/>
              <a:t> of antigen recognition by B cells:</a:t>
            </a:r>
          </a:p>
          <a:p>
            <a:pPr>
              <a:lnSpc>
                <a:spcPct val="120000"/>
              </a:lnSpc>
              <a:spcBef>
                <a:spcPts val="0"/>
              </a:spcBef>
            </a:pPr>
            <a:r>
              <a:rPr lang="en-GB" dirty="0"/>
              <a:t>Expression of cytokine receptors</a:t>
            </a:r>
          </a:p>
          <a:p>
            <a:pPr>
              <a:lnSpc>
                <a:spcPct val="120000"/>
              </a:lnSpc>
              <a:spcBef>
                <a:spcPts val="0"/>
              </a:spcBef>
            </a:pPr>
            <a:r>
              <a:rPr lang="en-GB" dirty="0"/>
              <a:t>Expression of co-stimulatory molecules (CD80/CD86)</a:t>
            </a:r>
          </a:p>
          <a:p>
            <a:pPr>
              <a:lnSpc>
                <a:spcPct val="120000"/>
              </a:lnSpc>
              <a:spcBef>
                <a:spcPts val="0"/>
              </a:spcBef>
            </a:pPr>
            <a:r>
              <a:rPr lang="en-GB" dirty="0"/>
              <a:t>Expression of MHC II</a:t>
            </a:r>
          </a:p>
          <a:p>
            <a:pPr>
              <a:lnSpc>
                <a:spcPct val="120000"/>
              </a:lnSpc>
              <a:spcBef>
                <a:spcPts val="0"/>
              </a:spcBef>
            </a:pPr>
            <a:r>
              <a:rPr lang="en-GB" dirty="0"/>
              <a:t>Expression of adhesion molecules </a:t>
            </a:r>
            <a:r>
              <a:rPr lang="en-GB" dirty="0">
                <a:sym typeface="Wingdings" panose="05000000000000000000" pitchFamily="2" charset="2"/>
              </a:rPr>
              <a:t></a:t>
            </a:r>
            <a:r>
              <a:rPr lang="en-GB" dirty="0"/>
              <a:t> promotes interaction of B cells with T helper cells</a:t>
            </a:r>
          </a:p>
          <a:p>
            <a:pPr>
              <a:lnSpc>
                <a:spcPct val="120000"/>
              </a:lnSpc>
              <a:spcBef>
                <a:spcPts val="0"/>
              </a:spcBef>
            </a:pPr>
            <a:r>
              <a:rPr lang="en-GB" dirty="0"/>
              <a:t>Internalisation of antigen and presentation by MHC II.</a:t>
            </a:r>
          </a:p>
          <a:p>
            <a:pPr>
              <a:lnSpc>
                <a:spcPct val="120000"/>
              </a:lnSpc>
              <a:spcBef>
                <a:spcPts val="0"/>
              </a:spcBef>
            </a:pPr>
            <a:endParaRPr lang="en-GB" dirty="0"/>
          </a:p>
        </p:txBody>
      </p:sp>
      <p:sp>
        <p:nvSpPr>
          <p:cNvPr id="4" name="Content Placeholder 3">
            <a:extLst>
              <a:ext uri="{FF2B5EF4-FFF2-40B4-BE49-F238E27FC236}">
                <a16:creationId xmlns:a16="http://schemas.microsoft.com/office/drawing/2014/main" id="{21C87B35-B49E-4A56-8B22-AB52A19F0C24}"/>
              </a:ext>
            </a:extLst>
          </p:cNvPr>
          <p:cNvSpPr>
            <a:spLocks noGrp="1"/>
          </p:cNvSpPr>
          <p:nvPr>
            <p:ph sz="half" idx="2"/>
          </p:nvPr>
        </p:nvSpPr>
        <p:spPr>
          <a:xfrm>
            <a:off x="4791456" y="1584416"/>
            <a:ext cx="3886200" cy="4351338"/>
          </a:xfrm>
        </p:spPr>
        <p:txBody>
          <a:bodyPr>
            <a:normAutofit fontScale="85000" lnSpcReduction="10000"/>
          </a:bodyPr>
          <a:lstStyle/>
          <a:p>
            <a:pPr marL="0" indent="0">
              <a:buNone/>
            </a:pPr>
            <a:r>
              <a:rPr lang="en-GB" b="1" dirty="0"/>
              <a:t>Initial steps</a:t>
            </a:r>
          </a:p>
        </p:txBody>
      </p:sp>
      <p:pic>
        <p:nvPicPr>
          <p:cNvPr id="5" name="3812_activ_2-3.mp4">
            <a:hlinkClick r:id="" action="ppaction://media"/>
            <a:extLst>
              <a:ext uri="{FF2B5EF4-FFF2-40B4-BE49-F238E27FC236}">
                <a16:creationId xmlns:a16="http://schemas.microsoft.com/office/drawing/2014/main" id="{03627A4D-82E2-4C7F-B58F-A3F9FC7DBC9D}"/>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4791456" y="1951512"/>
            <a:ext cx="4320480" cy="3617146"/>
          </a:xfrm>
          <a:prstGeom prst="rect">
            <a:avLst/>
          </a:prstGeom>
        </p:spPr>
      </p:pic>
    </p:spTree>
    <p:extLst>
      <p:ext uri="{BB962C8B-B14F-4D97-AF65-F5344CB8AC3E}">
        <p14:creationId xmlns:p14="http://schemas.microsoft.com/office/powerpoint/2010/main" val="326476935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vol="80000">
                <p:cTn id="7" fill="hold" display="0">
                  <p:stCondLst>
                    <p:cond delay="indefinite"/>
                  </p:stCondLst>
                </p:cTn>
                <p:tgtEl>
                  <p:spTgt spid="5"/>
                </p:tgtEl>
              </p:cMediaNode>
            </p:vide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55364E-DA9E-4BFE-BB8D-0B5EEAEFB7AE}"/>
              </a:ext>
            </a:extLst>
          </p:cNvPr>
          <p:cNvSpPr>
            <a:spLocks noGrp="1"/>
          </p:cNvSpPr>
          <p:nvPr>
            <p:ph type="title"/>
          </p:nvPr>
        </p:nvSpPr>
        <p:spPr/>
        <p:txBody>
          <a:bodyPr/>
          <a:lstStyle/>
          <a:p>
            <a:r>
              <a:rPr lang="en-GB"/>
              <a:t>B cell activation: Signaling</a:t>
            </a:r>
            <a:endParaRPr lang="en-GB" dirty="0"/>
          </a:p>
        </p:txBody>
      </p:sp>
      <p:sp>
        <p:nvSpPr>
          <p:cNvPr id="3" name="Content Placeholder 2">
            <a:extLst>
              <a:ext uri="{FF2B5EF4-FFF2-40B4-BE49-F238E27FC236}">
                <a16:creationId xmlns:a16="http://schemas.microsoft.com/office/drawing/2014/main" id="{7F074FE5-0823-48CD-B02A-330741E47566}"/>
              </a:ext>
            </a:extLst>
          </p:cNvPr>
          <p:cNvSpPr>
            <a:spLocks noGrp="1"/>
          </p:cNvSpPr>
          <p:nvPr>
            <p:ph sz="half" idx="1"/>
          </p:nvPr>
        </p:nvSpPr>
        <p:spPr>
          <a:xfrm>
            <a:off x="208818" y="1584416"/>
            <a:ext cx="4582638" cy="4351338"/>
          </a:xfrm>
        </p:spPr>
        <p:txBody>
          <a:bodyPr>
            <a:normAutofit fontScale="85000" lnSpcReduction="10000"/>
          </a:bodyPr>
          <a:lstStyle/>
          <a:p>
            <a:pPr marL="0" indent="0">
              <a:lnSpc>
                <a:spcPct val="120000"/>
              </a:lnSpc>
              <a:spcBef>
                <a:spcPts val="0"/>
              </a:spcBef>
              <a:buNone/>
            </a:pPr>
            <a:r>
              <a:rPr lang="en-GB" dirty="0"/>
              <a:t>Three </a:t>
            </a:r>
            <a:r>
              <a:rPr lang="en-GB" b="1" dirty="0"/>
              <a:t>pathways</a:t>
            </a:r>
            <a:r>
              <a:rPr lang="en-GB" dirty="0"/>
              <a:t> are activated</a:t>
            </a:r>
          </a:p>
          <a:p>
            <a:pPr>
              <a:lnSpc>
                <a:spcPct val="120000"/>
              </a:lnSpc>
              <a:spcBef>
                <a:spcPts val="0"/>
              </a:spcBef>
            </a:pPr>
            <a:r>
              <a:rPr lang="en-GB" b="1" dirty="0" err="1">
                <a:solidFill>
                  <a:srgbClr val="FF0000"/>
                </a:solidFill>
              </a:rPr>
              <a:t>NFκB</a:t>
            </a:r>
            <a:endParaRPr lang="en-GB" b="1" dirty="0">
              <a:solidFill>
                <a:srgbClr val="FF0000"/>
              </a:solidFill>
            </a:endParaRPr>
          </a:p>
          <a:p>
            <a:pPr>
              <a:lnSpc>
                <a:spcPct val="120000"/>
              </a:lnSpc>
              <a:spcBef>
                <a:spcPts val="0"/>
              </a:spcBef>
            </a:pPr>
            <a:r>
              <a:rPr lang="en-GB" dirty="0"/>
              <a:t>NF-AT</a:t>
            </a:r>
          </a:p>
          <a:p>
            <a:pPr>
              <a:lnSpc>
                <a:spcPct val="120000"/>
              </a:lnSpc>
              <a:spcBef>
                <a:spcPts val="0"/>
              </a:spcBef>
            </a:pPr>
            <a:r>
              <a:rPr lang="en-GB" dirty="0"/>
              <a:t>MAP kinase</a:t>
            </a:r>
          </a:p>
          <a:p>
            <a:pPr marL="0" indent="0">
              <a:lnSpc>
                <a:spcPct val="120000"/>
              </a:lnSpc>
              <a:spcBef>
                <a:spcPts val="0"/>
              </a:spcBef>
              <a:buNone/>
            </a:pPr>
            <a:endParaRPr lang="en-GB" dirty="0"/>
          </a:p>
          <a:p>
            <a:pPr marL="0" indent="0">
              <a:lnSpc>
                <a:spcPct val="120000"/>
              </a:lnSpc>
              <a:spcBef>
                <a:spcPts val="0"/>
              </a:spcBef>
              <a:buNone/>
            </a:pPr>
            <a:r>
              <a:rPr lang="en-GB" b="1" dirty="0"/>
              <a:t>Consequences</a:t>
            </a:r>
            <a:r>
              <a:rPr lang="en-GB" dirty="0"/>
              <a:t> of antigen recognition by B cells:</a:t>
            </a:r>
          </a:p>
          <a:p>
            <a:pPr>
              <a:lnSpc>
                <a:spcPct val="120000"/>
              </a:lnSpc>
              <a:spcBef>
                <a:spcPts val="0"/>
              </a:spcBef>
            </a:pPr>
            <a:r>
              <a:rPr lang="en-GB" dirty="0"/>
              <a:t>Expression of cytokine receptors</a:t>
            </a:r>
          </a:p>
          <a:p>
            <a:pPr>
              <a:lnSpc>
                <a:spcPct val="120000"/>
              </a:lnSpc>
              <a:spcBef>
                <a:spcPts val="0"/>
              </a:spcBef>
            </a:pPr>
            <a:r>
              <a:rPr lang="en-GB" dirty="0"/>
              <a:t>Expression of co-stimulatory molecules (CD80/CD86)</a:t>
            </a:r>
          </a:p>
          <a:p>
            <a:pPr>
              <a:lnSpc>
                <a:spcPct val="120000"/>
              </a:lnSpc>
              <a:spcBef>
                <a:spcPts val="0"/>
              </a:spcBef>
            </a:pPr>
            <a:r>
              <a:rPr lang="en-GB" dirty="0"/>
              <a:t>Expression of MHC II</a:t>
            </a:r>
          </a:p>
          <a:p>
            <a:pPr>
              <a:lnSpc>
                <a:spcPct val="120000"/>
              </a:lnSpc>
              <a:spcBef>
                <a:spcPts val="0"/>
              </a:spcBef>
            </a:pPr>
            <a:r>
              <a:rPr lang="en-GB" dirty="0"/>
              <a:t>Expression of adhesion molecules </a:t>
            </a:r>
            <a:r>
              <a:rPr lang="en-GB" dirty="0">
                <a:sym typeface="Wingdings" panose="05000000000000000000" pitchFamily="2" charset="2"/>
              </a:rPr>
              <a:t></a:t>
            </a:r>
            <a:r>
              <a:rPr lang="en-GB" dirty="0"/>
              <a:t> promotes interaction of B cells with T helper cells</a:t>
            </a:r>
          </a:p>
          <a:p>
            <a:pPr>
              <a:lnSpc>
                <a:spcPct val="120000"/>
              </a:lnSpc>
              <a:spcBef>
                <a:spcPts val="0"/>
              </a:spcBef>
            </a:pPr>
            <a:r>
              <a:rPr lang="en-GB" dirty="0"/>
              <a:t>Internalisation of antigen and presentation by MHC II.</a:t>
            </a:r>
          </a:p>
          <a:p>
            <a:pPr>
              <a:lnSpc>
                <a:spcPct val="120000"/>
              </a:lnSpc>
              <a:spcBef>
                <a:spcPts val="0"/>
              </a:spcBef>
            </a:pPr>
            <a:endParaRPr lang="en-GB" dirty="0"/>
          </a:p>
        </p:txBody>
      </p:sp>
      <p:sp>
        <p:nvSpPr>
          <p:cNvPr id="4" name="Content Placeholder 3">
            <a:extLst>
              <a:ext uri="{FF2B5EF4-FFF2-40B4-BE49-F238E27FC236}">
                <a16:creationId xmlns:a16="http://schemas.microsoft.com/office/drawing/2014/main" id="{21C87B35-B49E-4A56-8B22-AB52A19F0C24}"/>
              </a:ext>
            </a:extLst>
          </p:cNvPr>
          <p:cNvSpPr>
            <a:spLocks noGrp="1"/>
          </p:cNvSpPr>
          <p:nvPr>
            <p:ph sz="half" idx="2"/>
          </p:nvPr>
        </p:nvSpPr>
        <p:spPr>
          <a:xfrm>
            <a:off x="4791456" y="1584416"/>
            <a:ext cx="3886200" cy="4351338"/>
          </a:xfrm>
        </p:spPr>
        <p:txBody>
          <a:bodyPr>
            <a:normAutofit fontScale="85000" lnSpcReduction="10000"/>
          </a:bodyPr>
          <a:lstStyle/>
          <a:p>
            <a:pPr marL="0" indent="0">
              <a:buNone/>
            </a:pPr>
            <a:r>
              <a:rPr lang="en-GB" b="1" dirty="0"/>
              <a:t>Activation of the NF</a:t>
            </a:r>
            <a:r>
              <a:rPr lang="el-GR" b="1" dirty="0"/>
              <a:t>κ</a:t>
            </a:r>
            <a:r>
              <a:rPr lang="en-GB" b="1" dirty="0"/>
              <a:t>B pathway</a:t>
            </a:r>
          </a:p>
        </p:txBody>
      </p:sp>
      <p:pic>
        <p:nvPicPr>
          <p:cNvPr id="6" name="3813_NFkb_1.mp4">
            <a:hlinkClick r:id="" action="ppaction://media"/>
            <a:extLst>
              <a:ext uri="{FF2B5EF4-FFF2-40B4-BE49-F238E27FC236}">
                <a16:creationId xmlns:a16="http://schemas.microsoft.com/office/drawing/2014/main" id="{9D8090AB-E3B1-4515-B182-DADC2DA0531A}"/>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4690509" y="2046962"/>
            <a:ext cx="4453491" cy="3305326"/>
          </a:xfrm>
          <a:prstGeom prst="rect">
            <a:avLst/>
          </a:prstGeom>
        </p:spPr>
      </p:pic>
    </p:spTree>
    <p:extLst>
      <p:ext uri="{BB962C8B-B14F-4D97-AF65-F5344CB8AC3E}">
        <p14:creationId xmlns:p14="http://schemas.microsoft.com/office/powerpoint/2010/main" val="153410982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6"/>
                                        </p:tgtEl>
                                      </p:cBhvr>
                                    </p:cmd>
                                  </p:childTnLst>
                                </p:cTn>
                              </p:par>
                            </p:childTnLst>
                          </p:cTn>
                        </p:par>
                      </p:childTnLst>
                    </p:cTn>
                  </p:par>
                </p:childTnLst>
              </p:cTn>
              <p:nextCondLst>
                <p:cond evt="onClick" delay="0">
                  <p:tgtEl>
                    <p:spTgt spid="6"/>
                  </p:tgtEl>
                </p:cond>
              </p:nextCondLst>
            </p:seq>
            <p:video>
              <p:cMediaNode vol="80000">
                <p:cTn id="7" fill="hold" display="0">
                  <p:stCondLst>
                    <p:cond delay="indefinite"/>
                  </p:stCondLst>
                </p:cTn>
                <p:tgtEl>
                  <p:spTgt spid="6"/>
                </p:tgtEl>
              </p:cMediaNode>
            </p:vide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55364E-DA9E-4BFE-BB8D-0B5EEAEFB7AE}"/>
              </a:ext>
            </a:extLst>
          </p:cNvPr>
          <p:cNvSpPr>
            <a:spLocks noGrp="1"/>
          </p:cNvSpPr>
          <p:nvPr>
            <p:ph type="title"/>
          </p:nvPr>
        </p:nvSpPr>
        <p:spPr/>
        <p:txBody>
          <a:bodyPr/>
          <a:lstStyle/>
          <a:p>
            <a:r>
              <a:rPr lang="en-GB"/>
              <a:t>B cell activation: Signaling</a:t>
            </a:r>
            <a:endParaRPr lang="en-GB" dirty="0"/>
          </a:p>
        </p:txBody>
      </p:sp>
      <p:sp>
        <p:nvSpPr>
          <p:cNvPr id="3" name="Content Placeholder 2">
            <a:extLst>
              <a:ext uri="{FF2B5EF4-FFF2-40B4-BE49-F238E27FC236}">
                <a16:creationId xmlns:a16="http://schemas.microsoft.com/office/drawing/2014/main" id="{7F074FE5-0823-48CD-B02A-330741E47566}"/>
              </a:ext>
            </a:extLst>
          </p:cNvPr>
          <p:cNvSpPr>
            <a:spLocks noGrp="1"/>
          </p:cNvSpPr>
          <p:nvPr>
            <p:ph sz="half" idx="1"/>
          </p:nvPr>
        </p:nvSpPr>
        <p:spPr>
          <a:xfrm>
            <a:off x="208818" y="1584416"/>
            <a:ext cx="4582638" cy="4351338"/>
          </a:xfrm>
        </p:spPr>
        <p:txBody>
          <a:bodyPr>
            <a:normAutofit fontScale="85000" lnSpcReduction="10000"/>
          </a:bodyPr>
          <a:lstStyle/>
          <a:p>
            <a:pPr marL="0" indent="0">
              <a:lnSpc>
                <a:spcPct val="120000"/>
              </a:lnSpc>
              <a:spcBef>
                <a:spcPts val="0"/>
              </a:spcBef>
              <a:buNone/>
            </a:pPr>
            <a:r>
              <a:rPr lang="en-GB" dirty="0"/>
              <a:t>Three </a:t>
            </a:r>
            <a:r>
              <a:rPr lang="en-GB" b="1" dirty="0"/>
              <a:t>pathways</a:t>
            </a:r>
            <a:r>
              <a:rPr lang="en-GB" dirty="0"/>
              <a:t> are activated</a:t>
            </a:r>
          </a:p>
          <a:p>
            <a:pPr>
              <a:lnSpc>
                <a:spcPct val="120000"/>
              </a:lnSpc>
              <a:spcBef>
                <a:spcPts val="0"/>
              </a:spcBef>
            </a:pPr>
            <a:r>
              <a:rPr lang="en-GB" dirty="0" err="1"/>
              <a:t>NFκB</a:t>
            </a:r>
            <a:endParaRPr lang="en-GB" dirty="0"/>
          </a:p>
          <a:p>
            <a:pPr>
              <a:lnSpc>
                <a:spcPct val="120000"/>
              </a:lnSpc>
              <a:spcBef>
                <a:spcPts val="0"/>
              </a:spcBef>
            </a:pPr>
            <a:r>
              <a:rPr lang="en-GB" b="1" dirty="0">
                <a:solidFill>
                  <a:srgbClr val="FF0000"/>
                </a:solidFill>
              </a:rPr>
              <a:t>NF-AT</a:t>
            </a:r>
          </a:p>
          <a:p>
            <a:pPr>
              <a:lnSpc>
                <a:spcPct val="120000"/>
              </a:lnSpc>
              <a:spcBef>
                <a:spcPts val="0"/>
              </a:spcBef>
            </a:pPr>
            <a:r>
              <a:rPr lang="en-GB" dirty="0"/>
              <a:t>MAP kinase</a:t>
            </a:r>
          </a:p>
          <a:p>
            <a:pPr marL="0" indent="0">
              <a:lnSpc>
                <a:spcPct val="120000"/>
              </a:lnSpc>
              <a:spcBef>
                <a:spcPts val="0"/>
              </a:spcBef>
              <a:buNone/>
            </a:pPr>
            <a:endParaRPr lang="en-GB" dirty="0"/>
          </a:p>
          <a:p>
            <a:pPr marL="0" indent="0">
              <a:lnSpc>
                <a:spcPct val="120000"/>
              </a:lnSpc>
              <a:spcBef>
                <a:spcPts val="0"/>
              </a:spcBef>
              <a:buNone/>
            </a:pPr>
            <a:r>
              <a:rPr lang="en-GB" b="1" dirty="0"/>
              <a:t>Consequences</a:t>
            </a:r>
            <a:r>
              <a:rPr lang="en-GB" dirty="0"/>
              <a:t> of antigen recognition by B cells:</a:t>
            </a:r>
          </a:p>
          <a:p>
            <a:pPr>
              <a:lnSpc>
                <a:spcPct val="120000"/>
              </a:lnSpc>
              <a:spcBef>
                <a:spcPts val="0"/>
              </a:spcBef>
            </a:pPr>
            <a:r>
              <a:rPr lang="en-GB" dirty="0"/>
              <a:t>Expression of cytokine receptors</a:t>
            </a:r>
          </a:p>
          <a:p>
            <a:pPr>
              <a:lnSpc>
                <a:spcPct val="120000"/>
              </a:lnSpc>
              <a:spcBef>
                <a:spcPts val="0"/>
              </a:spcBef>
            </a:pPr>
            <a:r>
              <a:rPr lang="en-GB" dirty="0"/>
              <a:t>Expression of co-stimulatory molecules (CD80/CD86)</a:t>
            </a:r>
          </a:p>
          <a:p>
            <a:pPr>
              <a:lnSpc>
                <a:spcPct val="120000"/>
              </a:lnSpc>
              <a:spcBef>
                <a:spcPts val="0"/>
              </a:spcBef>
            </a:pPr>
            <a:r>
              <a:rPr lang="en-GB" dirty="0"/>
              <a:t>Expression of MHC II</a:t>
            </a:r>
          </a:p>
          <a:p>
            <a:pPr>
              <a:lnSpc>
                <a:spcPct val="120000"/>
              </a:lnSpc>
              <a:spcBef>
                <a:spcPts val="0"/>
              </a:spcBef>
            </a:pPr>
            <a:r>
              <a:rPr lang="en-GB" dirty="0"/>
              <a:t>Expression of adhesion molecules </a:t>
            </a:r>
            <a:r>
              <a:rPr lang="en-GB" dirty="0">
                <a:sym typeface="Wingdings" panose="05000000000000000000" pitchFamily="2" charset="2"/>
              </a:rPr>
              <a:t></a:t>
            </a:r>
            <a:r>
              <a:rPr lang="en-GB" dirty="0"/>
              <a:t> promotes interaction of B cells with T helper cells</a:t>
            </a:r>
          </a:p>
          <a:p>
            <a:pPr>
              <a:lnSpc>
                <a:spcPct val="120000"/>
              </a:lnSpc>
              <a:spcBef>
                <a:spcPts val="0"/>
              </a:spcBef>
            </a:pPr>
            <a:r>
              <a:rPr lang="en-GB" dirty="0"/>
              <a:t>Internalisation of antigen and presentation by MHC II.</a:t>
            </a:r>
          </a:p>
          <a:p>
            <a:pPr>
              <a:lnSpc>
                <a:spcPct val="120000"/>
              </a:lnSpc>
              <a:spcBef>
                <a:spcPts val="0"/>
              </a:spcBef>
            </a:pPr>
            <a:endParaRPr lang="en-GB" dirty="0"/>
          </a:p>
        </p:txBody>
      </p:sp>
      <p:sp>
        <p:nvSpPr>
          <p:cNvPr id="4" name="Content Placeholder 3">
            <a:extLst>
              <a:ext uri="{FF2B5EF4-FFF2-40B4-BE49-F238E27FC236}">
                <a16:creationId xmlns:a16="http://schemas.microsoft.com/office/drawing/2014/main" id="{21C87B35-B49E-4A56-8B22-AB52A19F0C24}"/>
              </a:ext>
            </a:extLst>
          </p:cNvPr>
          <p:cNvSpPr>
            <a:spLocks noGrp="1"/>
          </p:cNvSpPr>
          <p:nvPr>
            <p:ph sz="half" idx="2"/>
          </p:nvPr>
        </p:nvSpPr>
        <p:spPr>
          <a:xfrm>
            <a:off x="4791456" y="1584416"/>
            <a:ext cx="3886200" cy="4351338"/>
          </a:xfrm>
        </p:spPr>
        <p:txBody>
          <a:bodyPr>
            <a:normAutofit fontScale="85000" lnSpcReduction="10000"/>
          </a:bodyPr>
          <a:lstStyle/>
          <a:p>
            <a:pPr marL="0" indent="0">
              <a:buNone/>
            </a:pPr>
            <a:r>
              <a:rPr lang="en-GB" b="1" dirty="0"/>
              <a:t>Activation of the NF-AT pathway</a:t>
            </a:r>
          </a:p>
        </p:txBody>
      </p:sp>
      <p:pic>
        <p:nvPicPr>
          <p:cNvPr id="7" name="3813_NFAT_1.mp4">
            <a:hlinkClick r:id="" action="ppaction://media"/>
            <a:extLst>
              <a:ext uri="{FF2B5EF4-FFF2-40B4-BE49-F238E27FC236}">
                <a16:creationId xmlns:a16="http://schemas.microsoft.com/office/drawing/2014/main" id="{8A810850-998B-40BA-8AF4-133A08C47EA1}"/>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4645962" y="2084832"/>
            <a:ext cx="4400502" cy="3265997"/>
          </a:xfrm>
          <a:prstGeom prst="rect">
            <a:avLst/>
          </a:prstGeom>
        </p:spPr>
      </p:pic>
    </p:spTree>
    <p:extLst>
      <p:ext uri="{BB962C8B-B14F-4D97-AF65-F5344CB8AC3E}">
        <p14:creationId xmlns:p14="http://schemas.microsoft.com/office/powerpoint/2010/main" val="267703903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7"/>
                                        </p:tgtEl>
                                      </p:cBhvr>
                                    </p:cmd>
                                  </p:childTnLst>
                                </p:cTn>
                              </p:par>
                            </p:childTnLst>
                          </p:cTn>
                        </p:par>
                      </p:childTnLst>
                    </p:cTn>
                  </p:par>
                </p:childTnLst>
              </p:cTn>
              <p:nextCondLst>
                <p:cond evt="onClick" delay="0">
                  <p:tgtEl>
                    <p:spTgt spid="7"/>
                  </p:tgtEl>
                </p:cond>
              </p:nextCondLst>
            </p:seq>
            <p:video>
              <p:cMediaNode vol="80000">
                <p:cTn id="7" fill="hold" display="0">
                  <p:stCondLst>
                    <p:cond delay="indefinite"/>
                  </p:stCondLst>
                </p:cTn>
                <p:tgtEl>
                  <p:spTgt spid="7"/>
                </p:tgtEl>
              </p:cMediaNode>
            </p:vide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D8723-F476-461E-B257-387642D416CC}"/>
              </a:ext>
            </a:extLst>
          </p:cNvPr>
          <p:cNvSpPr>
            <a:spLocks noGrp="1"/>
          </p:cNvSpPr>
          <p:nvPr>
            <p:ph type="title"/>
          </p:nvPr>
        </p:nvSpPr>
        <p:spPr/>
        <p:txBody>
          <a:bodyPr/>
          <a:lstStyle/>
          <a:p>
            <a:r>
              <a:rPr lang="en-GB"/>
              <a:t>Activation phase: signal 2</a:t>
            </a:r>
            <a:endParaRPr lang="en-GB" dirty="0"/>
          </a:p>
        </p:txBody>
      </p:sp>
      <p:sp>
        <p:nvSpPr>
          <p:cNvPr id="3" name="Content Placeholder 2">
            <a:extLst>
              <a:ext uri="{FF2B5EF4-FFF2-40B4-BE49-F238E27FC236}">
                <a16:creationId xmlns:a16="http://schemas.microsoft.com/office/drawing/2014/main" id="{B1AC21BD-C5DF-409A-96D5-C07C536F6A09}"/>
              </a:ext>
            </a:extLst>
          </p:cNvPr>
          <p:cNvSpPr>
            <a:spLocks noGrp="1"/>
          </p:cNvSpPr>
          <p:nvPr>
            <p:ph sz="half" idx="1"/>
          </p:nvPr>
        </p:nvSpPr>
        <p:spPr>
          <a:xfrm>
            <a:off x="1962911" y="768097"/>
            <a:ext cx="7211949" cy="4351338"/>
          </a:xfrm>
        </p:spPr>
        <p:txBody>
          <a:bodyPr>
            <a:normAutofit/>
          </a:bodyPr>
          <a:lstStyle/>
          <a:p>
            <a:pPr marL="0" indent="0">
              <a:buNone/>
            </a:pPr>
            <a:r>
              <a:rPr lang="en-US" sz="1800" b="1" dirty="0"/>
              <a:t>Co-stimulatory signal (2) </a:t>
            </a:r>
            <a:r>
              <a:rPr lang="en-US" sz="1800" dirty="0"/>
              <a:t>is required for full B cell activation.</a:t>
            </a:r>
          </a:p>
          <a:p>
            <a:r>
              <a:rPr lang="en-US" sz="1800" dirty="0"/>
              <a:t>delivered by T helper cells previously activated by DCs presenting epitopes from the antigen</a:t>
            </a:r>
          </a:p>
          <a:p>
            <a:r>
              <a:rPr lang="en-US" sz="1800" dirty="0"/>
              <a:t>B cells have to internalize BCR bound antigens, process and present them on MHC class II molecules</a:t>
            </a:r>
          </a:p>
          <a:p>
            <a:r>
              <a:rPr lang="en-US" sz="1800" dirty="0"/>
              <a:t>Signal 2 is mediated by co-stimulatory surface molecule CD40L (which binds to CD40 receptor on B cells) and cytokines (which engage cytokine receptors on B cells)</a:t>
            </a:r>
          </a:p>
        </p:txBody>
      </p:sp>
      <p:sp>
        <p:nvSpPr>
          <p:cNvPr id="7" name="Content Placeholder 6">
            <a:extLst>
              <a:ext uri="{FF2B5EF4-FFF2-40B4-BE49-F238E27FC236}">
                <a16:creationId xmlns:a16="http://schemas.microsoft.com/office/drawing/2014/main" id="{D19DC809-6621-4CB6-B6FC-4F9BD17F3C8D}"/>
              </a:ext>
            </a:extLst>
          </p:cNvPr>
          <p:cNvSpPr>
            <a:spLocks noGrp="1"/>
          </p:cNvSpPr>
          <p:nvPr>
            <p:ph sz="half" idx="2"/>
          </p:nvPr>
        </p:nvSpPr>
        <p:spPr>
          <a:xfrm>
            <a:off x="246063" y="3947033"/>
            <a:ext cx="4709922" cy="2708991"/>
          </a:xfrm>
        </p:spPr>
        <p:txBody>
          <a:bodyPr>
            <a:normAutofit/>
          </a:bodyPr>
          <a:lstStyle/>
          <a:p>
            <a:pPr marL="0" indent="0">
              <a:buNone/>
            </a:pPr>
            <a:r>
              <a:rPr lang="en-US" b="1" dirty="0"/>
              <a:t>Consequences</a:t>
            </a:r>
            <a:r>
              <a:rPr lang="en-US" dirty="0"/>
              <a:t> of B cell activation:</a:t>
            </a:r>
          </a:p>
          <a:p>
            <a:r>
              <a:rPr lang="en-US" dirty="0"/>
              <a:t>clonal expansion</a:t>
            </a:r>
          </a:p>
          <a:p>
            <a:r>
              <a:rPr lang="en-US" dirty="0"/>
              <a:t>IgM secretion</a:t>
            </a:r>
          </a:p>
          <a:p>
            <a:r>
              <a:rPr lang="en-US" dirty="0"/>
              <a:t>differentiation:</a:t>
            </a:r>
          </a:p>
          <a:p>
            <a:pPr lvl="1">
              <a:buFont typeface="Courier New" panose="02070309020205020404" pitchFamily="49" charset="0"/>
              <a:buChar char="o"/>
            </a:pPr>
            <a:r>
              <a:rPr lang="en-US" dirty="0"/>
              <a:t>extrafollicular</a:t>
            </a:r>
          </a:p>
          <a:p>
            <a:pPr lvl="1">
              <a:buFont typeface="Courier New" panose="02070309020205020404" pitchFamily="49" charset="0"/>
              <a:buChar char="o"/>
            </a:pPr>
            <a:r>
              <a:rPr lang="en-US" dirty="0"/>
              <a:t>follicular (formation of a germinal center, affinity maturation, isotype switch)</a:t>
            </a:r>
            <a:endParaRPr lang="en-GB" dirty="0"/>
          </a:p>
          <a:p>
            <a:endParaRPr lang="en-GB" dirty="0"/>
          </a:p>
        </p:txBody>
      </p:sp>
      <p:pic>
        <p:nvPicPr>
          <p:cNvPr id="8" name="3816_allSteps.mp4">
            <a:hlinkClick r:id="" action="ppaction://media"/>
            <a:extLst>
              <a:ext uri="{FF2B5EF4-FFF2-40B4-BE49-F238E27FC236}">
                <a16:creationId xmlns:a16="http://schemas.microsoft.com/office/drawing/2014/main" id="{3C6AEAFD-0601-4D57-B501-0AB8A39170B8}"/>
              </a:ext>
            </a:extLst>
          </p:cNvPr>
          <p:cNvPicPr>
            <a:picLocks noChangeAspect="1"/>
          </p:cNvPicPr>
          <p:nvPr>
            <a:videoFile r:link="rId3"/>
            <p:extLst>
              <p:ext uri="{DAA4B4D4-6D71-4841-9C94-3DE7FCFB9230}">
                <p14:media xmlns:p14="http://schemas.microsoft.com/office/powerpoint/2010/main" r:embed="rId2"/>
              </p:ext>
            </p:extLst>
          </p:nvPr>
        </p:nvPicPr>
        <p:blipFill>
          <a:blip r:embed="rId5"/>
          <a:stretch>
            <a:fillRect/>
          </a:stretch>
        </p:blipFill>
        <p:spPr>
          <a:xfrm>
            <a:off x="4943475" y="2963850"/>
            <a:ext cx="4113581" cy="3702222"/>
          </a:xfrm>
          <a:prstGeom prst="rect">
            <a:avLst/>
          </a:prstGeom>
        </p:spPr>
      </p:pic>
      <p:grpSp>
        <p:nvGrpSpPr>
          <p:cNvPr id="9" name="Group 34">
            <a:extLst>
              <a:ext uri="{FF2B5EF4-FFF2-40B4-BE49-F238E27FC236}">
                <a16:creationId xmlns:a16="http://schemas.microsoft.com/office/drawing/2014/main" id="{EF1995B3-3627-4D8A-BABD-E632C005D3B5}"/>
              </a:ext>
            </a:extLst>
          </p:cNvPr>
          <p:cNvGrpSpPr>
            <a:grpSpLocks/>
          </p:cNvGrpSpPr>
          <p:nvPr/>
        </p:nvGrpSpPr>
        <p:grpSpPr bwMode="auto">
          <a:xfrm>
            <a:off x="228600" y="990600"/>
            <a:ext cx="1047750" cy="1495425"/>
            <a:chOff x="4396" y="1019"/>
            <a:chExt cx="660" cy="942"/>
          </a:xfrm>
        </p:grpSpPr>
        <p:graphicFrame>
          <p:nvGraphicFramePr>
            <p:cNvPr id="10" name="Object 3">
              <a:extLst>
                <a:ext uri="{FF2B5EF4-FFF2-40B4-BE49-F238E27FC236}">
                  <a16:creationId xmlns:a16="http://schemas.microsoft.com/office/drawing/2014/main" id="{E88042C0-D85B-4F14-ABC6-1BA1416B3F5B}"/>
                </a:ext>
              </a:extLst>
            </p:cNvPr>
            <p:cNvGraphicFramePr>
              <a:graphicFrameLocks noChangeAspect="1"/>
            </p:cNvGraphicFramePr>
            <p:nvPr/>
          </p:nvGraphicFramePr>
          <p:xfrm>
            <a:off x="4407" y="1381"/>
            <a:ext cx="649" cy="580"/>
          </p:xfrm>
          <a:graphic>
            <a:graphicData uri="http://schemas.openxmlformats.org/presentationml/2006/ole">
              <mc:AlternateContent xmlns:mc="http://schemas.openxmlformats.org/markup-compatibility/2006">
                <mc:Choice xmlns:v="urn:schemas-microsoft-com:vml" Requires="v">
                  <p:oleObj spid="_x0000_s1038" name="Image" r:id="rId6" imgW="1917460" imgH="1713681" progId="Photoshop.Image.6">
                    <p:embed/>
                  </p:oleObj>
                </mc:Choice>
                <mc:Fallback>
                  <p:oleObj name="Image" r:id="rId6" imgW="1917460" imgH="1713681" progId="Photoshop.Image.6">
                    <p:embed/>
                    <p:pic>
                      <p:nvPicPr>
                        <p:cNvPr id="54280"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07" y="1381"/>
                          <a:ext cx="649" cy="58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7"/>
                                  </a:schemeClr>
                                </a:outerShdw>
                              </a:effectLst>
                            </a14:hiddenEffects>
                          </a:ext>
                        </a:extLst>
                      </p:spPr>
                    </p:pic>
                  </p:oleObj>
                </mc:Fallback>
              </mc:AlternateContent>
            </a:graphicData>
          </a:graphic>
        </p:graphicFrame>
        <p:sp>
          <p:nvSpPr>
            <p:cNvPr id="11" name="Text Box 36">
              <a:extLst>
                <a:ext uri="{FF2B5EF4-FFF2-40B4-BE49-F238E27FC236}">
                  <a16:creationId xmlns:a16="http://schemas.microsoft.com/office/drawing/2014/main" id="{543F164A-63E0-4CF7-931B-D248ABDBB80D}"/>
                </a:ext>
              </a:extLst>
            </p:cNvPr>
            <p:cNvSpPr txBox="1">
              <a:spLocks noChangeArrowheads="1"/>
            </p:cNvSpPr>
            <p:nvPr/>
          </p:nvSpPr>
          <p:spPr bwMode="auto">
            <a:xfrm>
              <a:off x="4621" y="1635"/>
              <a:ext cx="192" cy="19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b="0"/>
                <a:t>B</a:t>
              </a:r>
              <a:endParaRPr lang="en-US" sz="1400" b="0"/>
            </a:p>
          </p:txBody>
        </p:sp>
        <p:sp>
          <p:nvSpPr>
            <p:cNvPr id="12" name="Oval 37">
              <a:extLst>
                <a:ext uri="{FF2B5EF4-FFF2-40B4-BE49-F238E27FC236}">
                  <a16:creationId xmlns:a16="http://schemas.microsoft.com/office/drawing/2014/main" id="{6CC1CCEB-5F7A-409F-992C-B43DC45C706B}"/>
                </a:ext>
              </a:extLst>
            </p:cNvPr>
            <p:cNvSpPr>
              <a:spLocks noChangeArrowheads="1"/>
            </p:cNvSpPr>
            <p:nvPr/>
          </p:nvSpPr>
          <p:spPr bwMode="auto">
            <a:xfrm>
              <a:off x="4629" y="1236"/>
              <a:ext cx="91" cy="97"/>
            </a:xfrm>
            <a:prstGeom prst="ellipse">
              <a:avLst/>
            </a:prstGeom>
            <a:solidFill>
              <a:srgbClr val="CC0000"/>
            </a:solidFill>
            <a:ln w="9525">
              <a:solidFill>
                <a:schemeClr val="tx1"/>
              </a:solidFill>
              <a:round/>
              <a:headEnd/>
              <a:tailEnd/>
            </a:ln>
          </p:spPr>
          <p:txBody>
            <a:bodyPr wrap="none" anchor="ctr"/>
            <a:lstStyle/>
            <a:p>
              <a:pPr eaLnBrk="1" hangingPunct="1"/>
              <a:endParaRPr lang="fr-FR"/>
            </a:p>
          </p:txBody>
        </p:sp>
        <p:sp>
          <p:nvSpPr>
            <p:cNvPr id="13" name="AutoShape 38">
              <a:extLst>
                <a:ext uri="{FF2B5EF4-FFF2-40B4-BE49-F238E27FC236}">
                  <a16:creationId xmlns:a16="http://schemas.microsoft.com/office/drawing/2014/main" id="{6FE6DEDC-E223-4A9F-AC0B-BD70FCC68B63}"/>
                </a:ext>
              </a:extLst>
            </p:cNvPr>
            <p:cNvSpPr>
              <a:spLocks noChangeArrowheads="1"/>
            </p:cNvSpPr>
            <p:nvPr/>
          </p:nvSpPr>
          <p:spPr bwMode="auto">
            <a:xfrm>
              <a:off x="4644" y="1188"/>
              <a:ext cx="57" cy="56"/>
            </a:xfrm>
            <a:prstGeom prst="triangle">
              <a:avLst>
                <a:gd name="adj" fmla="val 50000"/>
              </a:avLst>
            </a:prstGeom>
            <a:solidFill>
              <a:srgbClr val="CC0000"/>
            </a:solidFill>
            <a:ln w="9525">
              <a:solidFill>
                <a:schemeClr val="tx1"/>
              </a:solidFill>
              <a:miter lim="800000"/>
              <a:headEnd/>
              <a:tailEnd/>
            </a:ln>
          </p:spPr>
          <p:txBody>
            <a:bodyPr wrap="none" anchor="ctr"/>
            <a:lstStyle/>
            <a:p>
              <a:pPr eaLnBrk="1" hangingPunct="1"/>
              <a:endParaRPr lang="fr-FR"/>
            </a:p>
          </p:txBody>
        </p:sp>
        <p:sp>
          <p:nvSpPr>
            <p:cNvPr id="14" name="AutoShape 39">
              <a:extLst>
                <a:ext uri="{FF2B5EF4-FFF2-40B4-BE49-F238E27FC236}">
                  <a16:creationId xmlns:a16="http://schemas.microsoft.com/office/drawing/2014/main" id="{0AB3A8B3-6168-4C59-97E0-E8C0929A9FFE}"/>
                </a:ext>
              </a:extLst>
            </p:cNvPr>
            <p:cNvSpPr>
              <a:spLocks noChangeArrowheads="1"/>
            </p:cNvSpPr>
            <p:nvPr/>
          </p:nvSpPr>
          <p:spPr bwMode="auto">
            <a:xfrm flipV="1">
              <a:off x="4648" y="1328"/>
              <a:ext cx="57" cy="56"/>
            </a:xfrm>
            <a:prstGeom prst="triangle">
              <a:avLst>
                <a:gd name="adj" fmla="val 50000"/>
              </a:avLst>
            </a:prstGeom>
            <a:solidFill>
              <a:srgbClr val="CC0000"/>
            </a:solidFill>
            <a:ln w="9525">
              <a:solidFill>
                <a:schemeClr val="tx1"/>
              </a:solidFill>
              <a:miter lim="800000"/>
              <a:headEnd/>
              <a:tailEnd/>
            </a:ln>
          </p:spPr>
          <p:txBody>
            <a:bodyPr wrap="none" anchor="ctr"/>
            <a:lstStyle/>
            <a:p>
              <a:pPr eaLnBrk="1" hangingPunct="1"/>
              <a:endParaRPr lang="fr-FR"/>
            </a:p>
          </p:txBody>
        </p:sp>
        <p:sp>
          <p:nvSpPr>
            <p:cNvPr id="15" name="AutoShape 40">
              <a:extLst>
                <a:ext uri="{FF2B5EF4-FFF2-40B4-BE49-F238E27FC236}">
                  <a16:creationId xmlns:a16="http://schemas.microsoft.com/office/drawing/2014/main" id="{549C2868-B5F2-4F7C-9ED4-56F679937267}"/>
                </a:ext>
              </a:extLst>
            </p:cNvPr>
            <p:cNvSpPr>
              <a:spLocks noChangeArrowheads="1"/>
            </p:cNvSpPr>
            <p:nvPr/>
          </p:nvSpPr>
          <p:spPr bwMode="auto">
            <a:xfrm rot="5400000">
              <a:off x="4717" y="1260"/>
              <a:ext cx="56" cy="56"/>
            </a:xfrm>
            <a:prstGeom prst="triangle">
              <a:avLst>
                <a:gd name="adj" fmla="val 50000"/>
              </a:avLst>
            </a:prstGeom>
            <a:solidFill>
              <a:srgbClr val="CC0000"/>
            </a:solidFill>
            <a:ln w="9525">
              <a:solidFill>
                <a:schemeClr val="tx1"/>
              </a:solidFill>
              <a:miter lim="800000"/>
              <a:headEnd/>
              <a:tailEnd/>
            </a:ln>
          </p:spPr>
          <p:txBody>
            <a:bodyPr wrap="none" anchor="ctr"/>
            <a:lstStyle/>
            <a:p>
              <a:pPr eaLnBrk="1" hangingPunct="1"/>
              <a:endParaRPr lang="fr-FR"/>
            </a:p>
          </p:txBody>
        </p:sp>
        <p:sp>
          <p:nvSpPr>
            <p:cNvPr id="16" name="AutoShape 41">
              <a:extLst>
                <a:ext uri="{FF2B5EF4-FFF2-40B4-BE49-F238E27FC236}">
                  <a16:creationId xmlns:a16="http://schemas.microsoft.com/office/drawing/2014/main" id="{EE630A20-CCF7-4C94-A8ED-81C35A46E4A1}"/>
                </a:ext>
              </a:extLst>
            </p:cNvPr>
            <p:cNvSpPr>
              <a:spLocks noChangeArrowheads="1"/>
            </p:cNvSpPr>
            <p:nvPr/>
          </p:nvSpPr>
          <p:spPr bwMode="auto">
            <a:xfrm rot="-5400000">
              <a:off x="4576" y="1260"/>
              <a:ext cx="56" cy="56"/>
            </a:xfrm>
            <a:prstGeom prst="triangle">
              <a:avLst>
                <a:gd name="adj" fmla="val 50000"/>
              </a:avLst>
            </a:prstGeom>
            <a:solidFill>
              <a:srgbClr val="CC0000"/>
            </a:solidFill>
            <a:ln w="9525">
              <a:solidFill>
                <a:schemeClr val="tx1"/>
              </a:solidFill>
              <a:miter lim="800000"/>
              <a:headEnd/>
              <a:tailEnd/>
            </a:ln>
          </p:spPr>
          <p:txBody>
            <a:bodyPr wrap="none" anchor="ctr"/>
            <a:lstStyle/>
            <a:p>
              <a:pPr eaLnBrk="1" hangingPunct="1"/>
              <a:endParaRPr lang="fr-FR"/>
            </a:p>
          </p:txBody>
        </p:sp>
        <p:sp>
          <p:nvSpPr>
            <p:cNvPr id="17" name="Text Box 42">
              <a:extLst>
                <a:ext uri="{FF2B5EF4-FFF2-40B4-BE49-F238E27FC236}">
                  <a16:creationId xmlns:a16="http://schemas.microsoft.com/office/drawing/2014/main" id="{30262C65-D756-401C-B447-5CBE133C2691}"/>
                </a:ext>
              </a:extLst>
            </p:cNvPr>
            <p:cNvSpPr txBox="1">
              <a:spLocks noChangeArrowheads="1"/>
            </p:cNvSpPr>
            <p:nvPr/>
          </p:nvSpPr>
          <p:spPr bwMode="auto">
            <a:xfrm>
              <a:off x="4396" y="1019"/>
              <a:ext cx="472" cy="17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200" b="0"/>
                <a:t>Proteins</a:t>
              </a:r>
              <a:endParaRPr lang="fr-FR" sz="1200" b="0"/>
            </a:p>
          </p:txBody>
        </p:sp>
      </p:grpSp>
    </p:spTree>
    <p:extLst>
      <p:ext uri="{BB962C8B-B14F-4D97-AF65-F5344CB8AC3E}">
        <p14:creationId xmlns:p14="http://schemas.microsoft.com/office/powerpoint/2010/main" val="290421860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8"/>
                                        </p:tgtEl>
                                      </p:cBhvr>
                                    </p:cmd>
                                  </p:childTnLst>
                                </p:cTn>
                              </p:par>
                            </p:childTnLst>
                          </p:cTn>
                        </p:par>
                      </p:childTnLst>
                    </p:cTn>
                  </p:par>
                </p:childTnLst>
              </p:cTn>
              <p:nextCondLst>
                <p:cond evt="onClick" delay="0">
                  <p:tgtEl>
                    <p:spTgt spid="8"/>
                  </p:tgtEl>
                </p:cond>
              </p:nextCondLst>
            </p:seq>
            <p:video>
              <p:cMediaNode vol="80000">
                <p:cTn id="7" fill="hold" display="0">
                  <p:stCondLst>
                    <p:cond delay="indefinite"/>
                  </p:stCondLst>
                </p:cTn>
                <p:tgtEl>
                  <p:spTgt spid="8"/>
                </p:tgtEl>
              </p:cMediaNode>
            </p:vide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208F65-5939-426E-A2E8-D3588FCF1C10}"/>
              </a:ext>
            </a:extLst>
          </p:cNvPr>
          <p:cNvSpPr>
            <a:spLocks noGrp="1"/>
          </p:cNvSpPr>
          <p:nvPr>
            <p:ph type="title"/>
          </p:nvPr>
        </p:nvSpPr>
        <p:spPr>
          <a:solidFill>
            <a:srgbClr val="0070C0"/>
          </a:solidFill>
        </p:spPr>
        <p:txBody>
          <a:bodyPr>
            <a:normAutofit fontScale="90000"/>
          </a:bodyPr>
          <a:lstStyle/>
          <a:p>
            <a:r>
              <a:rPr lang="en-GB" dirty="0">
                <a:solidFill>
                  <a:schemeClr val="bg1"/>
                </a:solidFill>
              </a:rPr>
              <a:t>Conclusions | </a:t>
            </a:r>
            <a:r>
              <a:rPr lang="en-US" dirty="0">
                <a:solidFill>
                  <a:schemeClr val="bg1"/>
                </a:solidFill>
              </a:rPr>
              <a:t>T-dependent B cell response and </a:t>
            </a:r>
            <a:br>
              <a:rPr lang="en-US" dirty="0">
                <a:solidFill>
                  <a:schemeClr val="bg1"/>
                </a:solidFill>
              </a:rPr>
            </a:br>
            <a:r>
              <a:rPr lang="en-US" dirty="0">
                <a:solidFill>
                  <a:schemeClr val="bg1"/>
                </a:solidFill>
              </a:rPr>
              <a:t>B / T cell interactions</a:t>
            </a:r>
            <a:endParaRPr lang="en-GB" dirty="0">
              <a:solidFill>
                <a:schemeClr val="bg1"/>
              </a:solidFill>
            </a:endParaRPr>
          </a:p>
        </p:txBody>
      </p:sp>
      <p:sp>
        <p:nvSpPr>
          <p:cNvPr id="3" name="Content Placeholder 2">
            <a:extLst>
              <a:ext uri="{FF2B5EF4-FFF2-40B4-BE49-F238E27FC236}">
                <a16:creationId xmlns:a16="http://schemas.microsoft.com/office/drawing/2014/main" id="{6F2F5BC7-E242-42AC-B48F-DBA484B592C0}"/>
              </a:ext>
            </a:extLst>
          </p:cNvPr>
          <p:cNvSpPr>
            <a:spLocks noGrp="1"/>
          </p:cNvSpPr>
          <p:nvPr>
            <p:ph sz="half" idx="1"/>
          </p:nvPr>
        </p:nvSpPr>
        <p:spPr>
          <a:xfrm>
            <a:off x="114300" y="1008761"/>
            <a:ext cx="4896612" cy="4351338"/>
          </a:xfrm>
        </p:spPr>
        <p:txBody>
          <a:bodyPr>
            <a:noAutofit/>
          </a:bodyPr>
          <a:lstStyle/>
          <a:p>
            <a:pPr>
              <a:lnSpc>
                <a:spcPct val="120000"/>
              </a:lnSpc>
              <a:spcBef>
                <a:spcPts val="0"/>
              </a:spcBef>
            </a:pPr>
            <a:r>
              <a:rPr lang="en-US" sz="1800" dirty="0"/>
              <a:t>B cell activation by proteins requires two signals </a:t>
            </a:r>
          </a:p>
          <a:p>
            <a:pPr marL="800100" lvl="1" indent="-342900">
              <a:lnSpc>
                <a:spcPct val="120000"/>
              </a:lnSpc>
              <a:spcBef>
                <a:spcPts val="0"/>
              </a:spcBef>
              <a:buFont typeface="+mj-lt"/>
              <a:buAutoNum type="arabicPeriod"/>
            </a:pPr>
            <a:r>
              <a:rPr lang="en-US" sz="1600" dirty="0"/>
              <a:t>Binding of protein antigen on the BCR</a:t>
            </a:r>
          </a:p>
          <a:p>
            <a:pPr marL="800100" lvl="1" indent="-342900">
              <a:lnSpc>
                <a:spcPct val="120000"/>
              </a:lnSpc>
              <a:spcBef>
                <a:spcPts val="0"/>
              </a:spcBef>
              <a:buFont typeface="+mj-lt"/>
              <a:buAutoNum type="arabicPeriod"/>
            </a:pPr>
            <a:r>
              <a:rPr lang="en-US" sz="1600" dirty="0"/>
              <a:t>T helper (CD4) previously activated by a DC</a:t>
            </a:r>
          </a:p>
          <a:p>
            <a:pPr>
              <a:lnSpc>
                <a:spcPct val="120000"/>
              </a:lnSpc>
              <a:spcBef>
                <a:spcPts val="0"/>
              </a:spcBef>
            </a:pPr>
            <a:r>
              <a:rPr lang="en-US" sz="1800" dirty="0"/>
              <a:t>The BCR signaling complex includes the BCR and the Ig-</a:t>
            </a:r>
            <a:r>
              <a:rPr lang="el-GR" sz="1800" dirty="0"/>
              <a:t>α</a:t>
            </a:r>
            <a:r>
              <a:rPr lang="en-US" sz="1800" dirty="0"/>
              <a:t>/Ig-</a:t>
            </a:r>
            <a:r>
              <a:rPr lang="el-GR" sz="1800" dirty="0"/>
              <a:t>β</a:t>
            </a:r>
            <a:r>
              <a:rPr lang="en-US" sz="1800" dirty="0"/>
              <a:t> co-receptors</a:t>
            </a:r>
          </a:p>
          <a:p>
            <a:pPr>
              <a:lnSpc>
                <a:spcPct val="120000"/>
              </a:lnSpc>
              <a:spcBef>
                <a:spcPts val="0"/>
              </a:spcBef>
            </a:pPr>
            <a:r>
              <a:rPr lang="en-US" sz="1800" dirty="0"/>
              <a:t>Antigen-BCR signaling can be modulated by co-receptors </a:t>
            </a:r>
          </a:p>
          <a:p>
            <a:pPr>
              <a:lnSpc>
                <a:spcPct val="120000"/>
              </a:lnSpc>
              <a:spcBef>
                <a:spcPts val="0"/>
              </a:spcBef>
            </a:pPr>
            <a:r>
              <a:rPr lang="en-US" sz="1800" dirty="0"/>
              <a:t>Signal 1 transforms the B cell into an APC expressing MHC II and co-stimulatory molecules, CD40, which internalizes and presents the antigen. </a:t>
            </a:r>
          </a:p>
          <a:p>
            <a:pPr>
              <a:lnSpc>
                <a:spcPct val="120000"/>
              </a:lnSpc>
              <a:spcBef>
                <a:spcPts val="0"/>
              </a:spcBef>
            </a:pPr>
            <a:r>
              <a:rPr lang="en-US" sz="1800" dirty="0"/>
              <a:t>Signal 1 and Signal 2 lead to B cell activation</a:t>
            </a:r>
          </a:p>
          <a:p>
            <a:pPr lvl="1">
              <a:lnSpc>
                <a:spcPct val="120000"/>
              </a:lnSpc>
              <a:spcBef>
                <a:spcPts val="0"/>
              </a:spcBef>
            </a:pPr>
            <a:r>
              <a:rPr lang="en-US" sz="1600" dirty="0"/>
              <a:t>clonal expansion</a:t>
            </a:r>
          </a:p>
          <a:p>
            <a:pPr lvl="1">
              <a:lnSpc>
                <a:spcPct val="120000"/>
              </a:lnSpc>
              <a:spcBef>
                <a:spcPts val="0"/>
              </a:spcBef>
            </a:pPr>
            <a:r>
              <a:rPr lang="en-US" sz="1600" dirty="0"/>
              <a:t>secretion of IgM </a:t>
            </a:r>
          </a:p>
          <a:p>
            <a:pPr lvl="1">
              <a:lnSpc>
                <a:spcPct val="120000"/>
              </a:lnSpc>
              <a:spcBef>
                <a:spcPts val="0"/>
              </a:spcBef>
            </a:pPr>
            <a:r>
              <a:rPr lang="en-US" sz="1600" dirty="0"/>
              <a:t>differentiation into plasma cells</a:t>
            </a:r>
          </a:p>
          <a:p>
            <a:pPr>
              <a:lnSpc>
                <a:spcPct val="120000"/>
              </a:lnSpc>
              <a:spcBef>
                <a:spcPts val="0"/>
              </a:spcBef>
            </a:pPr>
            <a:r>
              <a:rPr lang="en-US" sz="1800" dirty="0"/>
              <a:t>B2 cells make T-dependent responses in lymph nodes and spleen.</a:t>
            </a:r>
          </a:p>
          <a:p>
            <a:pPr>
              <a:lnSpc>
                <a:spcPct val="120000"/>
              </a:lnSpc>
              <a:spcBef>
                <a:spcPts val="0"/>
              </a:spcBef>
            </a:pPr>
            <a:endParaRPr lang="en-GB" sz="1800" dirty="0"/>
          </a:p>
        </p:txBody>
      </p:sp>
      <p:pic>
        <p:nvPicPr>
          <p:cNvPr id="5" name="Image 1" descr="Dia_34_b.jpg">
            <a:extLst>
              <a:ext uri="{FF2B5EF4-FFF2-40B4-BE49-F238E27FC236}">
                <a16:creationId xmlns:a16="http://schemas.microsoft.com/office/drawing/2014/main" id="{D9B05FB3-B495-4AE9-9B33-2830ED5F12EA}"/>
              </a:ext>
            </a:extLst>
          </p:cNvPr>
          <p:cNvPicPr>
            <a:picLocks noChangeAspect="1"/>
          </p:cNvPicPr>
          <p:nvPr/>
        </p:nvPicPr>
        <p:blipFill rotWithShape="1">
          <a:blip r:embed="rId2">
            <a:extLst>
              <a:ext uri="{28A0092B-C50C-407E-A947-70E740481C1C}">
                <a14:useLocalDpi xmlns:a14="http://schemas.microsoft.com/office/drawing/2010/main" val="0"/>
              </a:ext>
            </a:extLst>
          </a:blip>
          <a:srcRect r="53094"/>
          <a:stretch/>
        </p:blipFill>
        <p:spPr bwMode="auto">
          <a:xfrm>
            <a:off x="5064521" y="1008761"/>
            <a:ext cx="4079479" cy="541159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val="31764768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A13B05-4C20-462C-B6B4-F1CD80B75707}"/>
              </a:ext>
            </a:extLst>
          </p:cNvPr>
          <p:cNvSpPr>
            <a:spLocks noGrp="1"/>
          </p:cNvSpPr>
          <p:nvPr>
            <p:ph type="title"/>
          </p:nvPr>
        </p:nvSpPr>
        <p:spPr/>
        <p:txBody>
          <a:bodyPr/>
          <a:lstStyle/>
          <a:p>
            <a:r>
              <a:rPr lang="en-GB"/>
              <a:t>B cell differentiation</a:t>
            </a:r>
            <a:endParaRPr lang="en-GB" dirty="0"/>
          </a:p>
        </p:txBody>
      </p:sp>
      <p:sp>
        <p:nvSpPr>
          <p:cNvPr id="3" name="Content Placeholder 2">
            <a:extLst>
              <a:ext uri="{FF2B5EF4-FFF2-40B4-BE49-F238E27FC236}">
                <a16:creationId xmlns:a16="http://schemas.microsoft.com/office/drawing/2014/main" id="{F1E1B5A9-7980-44C8-8EC8-4BC6161922C0}"/>
              </a:ext>
            </a:extLst>
          </p:cNvPr>
          <p:cNvSpPr>
            <a:spLocks noGrp="1"/>
          </p:cNvSpPr>
          <p:nvPr>
            <p:ph sz="half" idx="1"/>
          </p:nvPr>
        </p:nvSpPr>
        <p:spPr>
          <a:xfrm>
            <a:off x="257174" y="1025525"/>
            <a:ext cx="8789289" cy="4351338"/>
          </a:xfrm>
        </p:spPr>
        <p:txBody>
          <a:bodyPr>
            <a:normAutofit/>
          </a:bodyPr>
          <a:lstStyle/>
          <a:p>
            <a:pPr>
              <a:lnSpc>
                <a:spcPct val="100000"/>
              </a:lnSpc>
              <a:spcBef>
                <a:spcPts val="600"/>
              </a:spcBef>
            </a:pPr>
            <a:r>
              <a:rPr lang="en-US" sz="1800" dirty="0"/>
              <a:t>After priming with antigen in B cell follicles or T cell zones, B cells move towards the border area between follicles and T cell zones to interact with antigen-specific helper T cells. </a:t>
            </a:r>
          </a:p>
          <a:p>
            <a:pPr>
              <a:lnSpc>
                <a:spcPct val="100000"/>
              </a:lnSpc>
              <a:spcBef>
                <a:spcPts val="600"/>
              </a:spcBef>
            </a:pPr>
            <a:r>
              <a:rPr lang="en-US" sz="1800" dirty="0"/>
              <a:t>B cells start to proliferate and enter one of </a:t>
            </a:r>
            <a:r>
              <a:rPr lang="en-US" sz="1800" b="1" dirty="0"/>
              <a:t>two possible differentiation pathways</a:t>
            </a:r>
            <a:r>
              <a:rPr lang="en-US" sz="1800" dirty="0"/>
              <a:t>:</a:t>
            </a:r>
          </a:p>
          <a:p>
            <a:pPr>
              <a:lnSpc>
                <a:spcPct val="100000"/>
              </a:lnSpc>
              <a:spcBef>
                <a:spcPts val="600"/>
              </a:spcBef>
            </a:pPr>
            <a:endParaRPr lang="en-US" sz="1800" dirty="0"/>
          </a:p>
          <a:p>
            <a:pPr>
              <a:lnSpc>
                <a:spcPct val="100000"/>
              </a:lnSpc>
              <a:spcBef>
                <a:spcPts val="600"/>
              </a:spcBef>
            </a:pPr>
            <a:endParaRPr lang="en-GB" sz="1800" dirty="0"/>
          </a:p>
        </p:txBody>
      </p:sp>
      <p:sp>
        <p:nvSpPr>
          <p:cNvPr id="7" name="Content Placeholder 6">
            <a:extLst>
              <a:ext uri="{FF2B5EF4-FFF2-40B4-BE49-F238E27FC236}">
                <a16:creationId xmlns:a16="http://schemas.microsoft.com/office/drawing/2014/main" id="{2B9928FE-1A51-4574-89AC-8CA7E6D0B59A}"/>
              </a:ext>
            </a:extLst>
          </p:cNvPr>
          <p:cNvSpPr>
            <a:spLocks noGrp="1"/>
          </p:cNvSpPr>
          <p:nvPr>
            <p:ph sz="half" idx="2"/>
          </p:nvPr>
        </p:nvSpPr>
        <p:spPr>
          <a:xfrm>
            <a:off x="159638" y="2621279"/>
            <a:ext cx="3473576" cy="4351338"/>
          </a:xfrm>
        </p:spPr>
        <p:txBody>
          <a:bodyPr>
            <a:normAutofit/>
          </a:bodyPr>
          <a:lstStyle/>
          <a:p>
            <a:pPr marL="0" indent="0">
              <a:lnSpc>
                <a:spcPct val="100000"/>
              </a:lnSpc>
              <a:spcBef>
                <a:spcPts val="0"/>
              </a:spcBef>
              <a:buNone/>
            </a:pPr>
            <a:r>
              <a:rPr lang="en-US" sz="1800" b="1" dirty="0"/>
              <a:t>Extrafollicular </a:t>
            </a:r>
            <a:r>
              <a:rPr lang="en-US" sz="1800" dirty="0"/>
              <a:t>differentiation: differentiate in extrafollicular foci within the T cell area</a:t>
            </a:r>
          </a:p>
          <a:p>
            <a:pPr marL="0" indent="0">
              <a:lnSpc>
                <a:spcPct val="100000"/>
              </a:lnSpc>
              <a:spcBef>
                <a:spcPts val="0"/>
              </a:spcBef>
              <a:buNone/>
            </a:pPr>
            <a:endParaRPr lang="en-US" sz="1800" dirty="0"/>
          </a:p>
          <a:p>
            <a:pPr marL="0" indent="0">
              <a:lnSpc>
                <a:spcPct val="100000"/>
              </a:lnSpc>
              <a:spcBef>
                <a:spcPts val="0"/>
              </a:spcBef>
              <a:buNone/>
            </a:pPr>
            <a:r>
              <a:rPr lang="en-US" sz="1800" b="1" dirty="0"/>
              <a:t>Follicular</a:t>
            </a:r>
            <a:r>
              <a:rPr lang="en-US" sz="1800" dirty="0"/>
              <a:t> differentiation: migrate back to follicles and initiate the germinal center (GC) reaction</a:t>
            </a:r>
          </a:p>
          <a:p>
            <a:endParaRPr lang="en-GB" sz="1800" dirty="0"/>
          </a:p>
        </p:txBody>
      </p:sp>
      <p:pic>
        <p:nvPicPr>
          <p:cNvPr id="8" name="Picture 1">
            <a:extLst>
              <a:ext uri="{FF2B5EF4-FFF2-40B4-BE49-F238E27FC236}">
                <a16:creationId xmlns:a16="http://schemas.microsoft.com/office/drawing/2014/main" id="{3FC98E96-AC0E-45E7-A5B6-AA3EC640A896}"/>
              </a:ext>
            </a:extLst>
          </p:cNvPr>
          <p:cNvPicPr>
            <a:picLocks noChangeAspect="1"/>
          </p:cNvPicPr>
          <p:nvPr/>
        </p:nvPicPr>
        <p:blipFill rotWithShape="1">
          <a:blip r:embed="rId2">
            <a:extLst>
              <a:ext uri="{28A0092B-C50C-407E-A947-70E740481C1C}">
                <a14:useLocalDpi xmlns:a14="http://schemas.microsoft.com/office/drawing/2010/main" val="0"/>
              </a:ext>
            </a:extLst>
          </a:blip>
          <a:srcRect l="4559" t="1726" r="3171" b="29624"/>
          <a:stretch/>
        </p:blipFill>
        <p:spPr bwMode="auto">
          <a:xfrm>
            <a:off x="3730750" y="2456083"/>
            <a:ext cx="5315713" cy="397459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val="87496287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E20716-EF34-4FBB-9DE0-01BC81BEBA30}"/>
              </a:ext>
            </a:extLst>
          </p:cNvPr>
          <p:cNvSpPr>
            <a:spLocks noGrp="1"/>
          </p:cNvSpPr>
          <p:nvPr>
            <p:ph type="title"/>
          </p:nvPr>
        </p:nvSpPr>
        <p:spPr/>
        <p:txBody>
          <a:bodyPr>
            <a:normAutofit/>
          </a:bodyPr>
          <a:lstStyle/>
          <a:p>
            <a:r>
              <a:rPr lang="en-GB" dirty="0"/>
              <a:t>Extrafollicular differentiation</a:t>
            </a:r>
          </a:p>
        </p:txBody>
      </p:sp>
      <p:sp>
        <p:nvSpPr>
          <p:cNvPr id="3" name="Content Placeholder 2">
            <a:extLst>
              <a:ext uri="{FF2B5EF4-FFF2-40B4-BE49-F238E27FC236}">
                <a16:creationId xmlns:a16="http://schemas.microsoft.com/office/drawing/2014/main" id="{6DF60373-885A-4FFE-AC8D-D697BFBEA00E}"/>
              </a:ext>
            </a:extLst>
          </p:cNvPr>
          <p:cNvSpPr>
            <a:spLocks noGrp="1"/>
          </p:cNvSpPr>
          <p:nvPr>
            <p:ph idx="1"/>
          </p:nvPr>
        </p:nvSpPr>
        <p:spPr>
          <a:xfrm>
            <a:off x="167059" y="4433494"/>
            <a:ext cx="8734806" cy="2717114"/>
          </a:xfrm>
        </p:spPr>
        <p:txBody>
          <a:bodyPr/>
          <a:lstStyle/>
          <a:p>
            <a:pPr marL="0" indent="0">
              <a:buNone/>
            </a:pPr>
            <a:r>
              <a:rPr lang="en-GB" b="1" dirty="0"/>
              <a:t>Extrafollicular plasma cells </a:t>
            </a:r>
          </a:p>
          <a:p>
            <a:r>
              <a:rPr lang="en-GB" dirty="0"/>
              <a:t>are short-lived and secrete antibodies within 48h of infection </a:t>
            </a:r>
          </a:p>
          <a:p>
            <a:r>
              <a:rPr lang="en-GB" dirty="0"/>
              <a:t>release mostly IgM of low-affinity</a:t>
            </a:r>
          </a:p>
          <a:p>
            <a:r>
              <a:rPr lang="en-GB" dirty="0"/>
              <a:t>provide a rapid effector response that allows a quick control of pathogens during the time the follicular reaction develops</a:t>
            </a:r>
          </a:p>
          <a:p>
            <a:r>
              <a:rPr lang="en-GB" dirty="0"/>
              <a:t>do not give rise to memory B cells</a:t>
            </a:r>
          </a:p>
        </p:txBody>
      </p:sp>
      <p:sp>
        <p:nvSpPr>
          <p:cNvPr id="4" name="Arrow: Pentagon 3">
            <a:extLst>
              <a:ext uri="{FF2B5EF4-FFF2-40B4-BE49-F238E27FC236}">
                <a16:creationId xmlns:a16="http://schemas.microsoft.com/office/drawing/2014/main" id="{E9D899A7-FED8-458C-BEEA-ACBEFEC28CFE}"/>
              </a:ext>
            </a:extLst>
          </p:cNvPr>
          <p:cNvSpPr/>
          <p:nvPr/>
        </p:nvSpPr>
        <p:spPr>
          <a:xfrm>
            <a:off x="275290" y="1109382"/>
            <a:ext cx="1645920" cy="426321"/>
          </a:xfrm>
          <a:prstGeom prst="homePlat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Ag recognition</a:t>
            </a:r>
          </a:p>
        </p:txBody>
      </p:sp>
      <p:sp>
        <p:nvSpPr>
          <p:cNvPr id="5" name="Arrow: Pentagon 4">
            <a:extLst>
              <a:ext uri="{FF2B5EF4-FFF2-40B4-BE49-F238E27FC236}">
                <a16:creationId xmlns:a16="http://schemas.microsoft.com/office/drawing/2014/main" id="{751317D2-2413-4F6C-9602-417718C3372C}"/>
              </a:ext>
            </a:extLst>
          </p:cNvPr>
          <p:cNvSpPr/>
          <p:nvPr/>
        </p:nvSpPr>
        <p:spPr>
          <a:xfrm>
            <a:off x="1927200" y="1101517"/>
            <a:ext cx="1286517" cy="426321"/>
          </a:xfrm>
          <a:prstGeom prst="homePlat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Activation</a:t>
            </a:r>
          </a:p>
        </p:txBody>
      </p:sp>
      <p:sp>
        <p:nvSpPr>
          <p:cNvPr id="6" name="Arrow: Pentagon 5">
            <a:extLst>
              <a:ext uri="{FF2B5EF4-FFF2-40B4-BE49-F238E27FC236}">
                <a16:creationId xmlns:a16="http://schemas.microsoft.com/office/drawing/2014/main" id="{C6E9CA78-7A77-4C3F-AF81-14CD9AC0E648}"/>
              </a:ext>
            </a:extLst>
          </p:cNvPr>
          <p:cNvSpPr/>
          <p:nvPr/>
        </p:nvSpPr>
        <p:spPr>
          <a:xfrm>
            <a:off x="3213718" y="1109382"/>
            <a:ext cx="3881810" cy="426321"/>
          </a:xfrm>
          <a:prstGeom prst="homePlat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Extrafollicular proliferation</a:t>
            </a:r>
          </a:p>
        </p:txBody>
      </p:sp>
      <p:sp>
        <p:nvSpPr>
          <p:cNvPr id="7" name="Arrow: Pentagon 6">
            <a:extLst>
              <a:ext uri="{FF2B5EF4-FFF2-40B4-BE49-F238E27FC236}">
                <a16:creationId xmlns:a16="http://schemas.microsoft.com/office/drawing/2014/main" id="{171C152D-0FF9-417E-8A27-AEFCD398D3DE}"/>
              </a:ext>
            </a:extLst>
          </p:cNvPr>
          <p:cNvSpPr/>
          <p:nvPr/>
        </p:nvSpPr>
        <p:spPr>
          <a:xfrm>
            <a:off x="7095528" y="1101518"/>
            <a:ext cx="1806337" cy="426321"/>
          </a:xfrm>
          <a:prstGeom prst="homePlat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Differentiation</a:t>
            </a:r>
          </a:p>
        </p:txBody>
      </p:sp>
      <p:pic>
        <p:nvPicPr>
          <p:cNvPr id="60" name="Picture 59">
            <a:extLst>
              <a:ext uri="{FF2B5EF4-FFF2-40B4-BE49-F238E27FC236}">
                <a16:creationId xmlns:a16="http://schemas.microsoft.com/office/drawing/2014/main" id="{DDCC1B31-1179-4C7C-8E4B-4D8AC4C21CE8}"/>
              </a:ext>
            </a:extLst>
          </p:cNvPr>
          <p:cNvPicPr>
            <a:picLocks noChangeAspect="1"/>
          </p:cNvPicPr>
          <p:nvPr/>
        </p:nvPicPr>
        <p:blipFill>
          <a:blip r:embed="rId2"/>
          <a:stretch>
            <a:fillRect/>
          </a:stretch>
        </p:blipFill>
        <p:spPr>
          <a:xfrm>
            <a:off x="479126" y="1738513"/>
            <a:ext cx="8474174" cy="1896020"/>
          </a:xfrm>
          <a:prstGeom prst="rect">
            <a:avLst/>
          </a:prstGeom>
        </p:spPr>
      </p:pic>
      <p:sp>
        <p:nvSpPr>
          <p:cNvPr id="61" name="Text Box 5">
            <a:extLst>
              <a:ext uri="{FF2B5EF4-FFF2-40B4-BE49-F238E27FC236}">
                <a16:creationId xmlns:a16="http://schemas.microsoft.com/office/drawing/2014/main" id="{D7792396-A68F-4E7B-8C89-34B3BA76C7D2}"/>
              </a:ext>
            </a:extLst>
          </p:cNvPr>
          <p:cNvSpPr txBox="1">
            <a:spLocks noChangeArrowheads="1"/>
          </p:cNvSpPr>
          <p:nvPr/>
        </p:nvSpPr>
        <p:spPr bwMode="auto">
          <a:xfrm>
            <a:off x="2031383" y="1851172"/>
            <a:ext cx="1015021"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b="0" dirty="0">
                <a:latin typeface="+mj-lt"/>
              </a:rPr>
              <a:t>T </a:t>
            </a:r>
            <a:r>
              <a:rPr lang="fr-CH" sz="1600" b="0" dirty="0" err="1">
                <a:latin typeface="+mj-lt"/>
              </a:rPr>
              <a:t>cell</a:t>
            </a:r>
            <a:r>
              <a:rPr lang="fr-CH" sz="1600" b="0" dirty="0">
                <a:latin typeface="+mj-lt"/>
              </a:rPr>
              <a:t> help</a:t>
            </a:r>
            <a:endParaRPr lang="fr-FR" sz="1600" b="0" dirty="0">
              <a:latin typeface="+mj-lt"/>
            </a:endParaRPr>
          </a:p>
        </p:txBody>
      </p:sp>
      <p:sp>
        <p:nvSpPr>
          <p:cNvPr id="62" name="Text Box 22">
            <a:extLst>
              <a:ext uri="{FF2B5EF4-FFF2-40B4-BE49-F238E27FC236}">
                <a16:creationId xmlns:a16="http://schemas.microsoft.com/office/drawing/2014/main" id="{E94283CE-B488-4A49-9455-610B61D2D2ED}"/>
              </a:ext>
            </a:extLst>
          </p:cNvPr>
          <p:cNvSpPr txBox="1">
            <a:spLocks noChangeArrowheads="1"/>
          </p:cNvSpPr>
          <p:nvPr/>
        </p:nvSpPr>
        <p:spPr bwMode="auto">
          <a:xfrm>
            <a:off x="581077" y="3739998"/>
            <a:ext cx="1187761"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dirty="0" err="1">
                <a:latin typeface="+mj-lt"/>
              </a:rPr>
              <a:t>Naive</a:t>
            </a:r>
            <a:r>
              <a:rPr lang="fr-CH" sz="1600" dirty="0">
                <a:latin typeface="+mj-lt"/>
              </a:rPr>
              <a:t> B </a:t>
            </a:r>
            <a:r>
              <a:rPr lang="fr-CH" sz="1600" dirty="0" err="1">
                <a:latin typeface="+mj-lt"/>
              </a:rPr>
              <a:t>cells</a:t>
            </a:r>
            <a:endParaRPr lang="fr-FR" sz="1600" dirty="0">
              <a:latin typeface="+mj-lt"/>
            </a:endParaRPr>
          </a:p>
        </p:txBody>
      </p:sp>
      <p:sp>
        <p:nvSpPr>
          <p:cNvPr id="63" name="Text Box 24">
            <a:extLst>
              <a:ext uri="{FF2B5EF4-FFF2-40B4-BE49-F238E27FC236}">
                <a16:creationId xmlns:a16="http://schemas.microsoft.com/office/drawing/2014/main" id="{8791E643-3371-4905-B59A-8DA2A2923C86}"/>
              </a:ext>
            </a:extLst>
          </p:cNvPr>
          <p:cNvSpPr txBox="1">
            <a:spLocks noChangeArrowheads="1"/>
          </p:cNvSpPr>
          <p:nvPr/>
        </p:nvSpPr>
        <p:spPr bwMode="auto">
          <a:xfrm>
            <a:off x="433665" y="3333722"/>
            <a:ext cx="503664"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b="0" dirty="0">
                <a:latin typeface="+mj-lt"/>
              </a:rPr>
              <a:t>IgM</a:t>
            </a:r>
            <a:endParaRPr lang="fr-FR" sz="1600" b="0" dirty="0">
              <a:latin typeface="+mj-lt"/>
            </a:endParaRPr>
          </a:p>
        </p:txBody>
      </p:sp>
      <p:sp>
        <p:nvSpPr>
          <p:cNvPr id="64" name="Text Box 25">
            <a:extLst>
              <a:ext uri="{FF2B5EF4-FFF2-40B4-BE49-F238E27FC236}">
                <a16:creationId xmlns:a16="http://schemas.microsoft.com/office/drawing/2014/main" id="{6498DDC6-7D32-4CDB-B871-75C7F6C04287}"/>
              </a:ext>
            </a:extLst>
          </p:cNvPr>
          <p:cNvSpPr txBox="1">
            <a:spLocks noChangeArrowheads="1"/>
          </p:cNvSpPr>
          <p:nvPr/>
        </p:nvSpPr>
        <p:spPr bwMode="auto">
          <a:xfrm>
            <a:off x="1335366" y="3330547"/>
            <a:ext cx="455574"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b="0">
                <a:latin typeface="+mj-lt"/>
              </a:rPr>
              <a:t>IgD</a:t>
            </a:r>
            <a:endParaRPr lang="fr-FR" sz="1600" b="0">
              <a:latin typeface="+mj-lt"/>
            </a:endParaRPr>
          </a:p>
        </p:txBody>
      </p:sp>
      <p:sp>
        <p:nvSpPr>
          <p:cNvPr id="65" name="Text Box 34">
            <a:extLst>
              <a:ext uri="{FF2B5EF4-FFF2-40B4-BE49-F238E27FC236}">
                <a16:creationId xmlns:a16="http://schemas.microsoft.com/office/drawing/2014/main" id="{B046EEAA-7C2A-4FC0-BC07-87BB0DD49D94}"/>
              </a:ext>
            </a:extLst>
          </p:cNvPr>
          <p:cNvSpPr txBox="1">
            <a:spLocks noChangeArrowheads="1"/>
          </p:cNvSpPr>
          <p:nvPr/>
        </p:nvSpPr>
        <p:spPr bwMode="auto">
          <a:xfrm>
            <a:off x="3815694" y="3764589"/>
            <a:ext cx="1222514"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algn="ctr" eaLnBrk="1" hangingPunct="1"/>
            <a:r>
              <a:rPr lang="fr-CH" sz="1600" dirty="0" err="1">
                <a:latin typeface="+mj-lt"/>
              </a:rPr>
              <a:t>Plasmablasts</a:t>
            </a:r>
            <a:endParaRPr lang="fr-CH" sz="1600" dirty="0">
              <a:latin typeface="+mj-lt"/>
            </a:endParaRPr>
          </a:p>
        </p:txBody>
      </p:sp>
      <p:sp>
        <p:nvSpPr>
          <p:cNvPr id="66" name="Text Box 34">
            <a:extLst>
              <a:ext uri="{FF2B5EF4-FFF2-40B4-BE49-F238E27FC236}">
                <a16:creationId xmlns:a16="http://schemas.microsoft.com/office/drawing/2014/main" id="{6AD6CFA1-BC4B-4C17-8452-518A10631F1B}"/>
              </a:ext>
            </a:extLst>
          </p:cNvPr>
          <p:cNvSpPr txBox="1">
            <a:spLocks noChangeArrowheads="1"/>
          </p:cNvSpPr>
          <p:nvPr/>
        </p:nvSpPr>
        <p:spPr bwMode="auto">
          <a:xfrm>
            <a:off x="7064609" y="3794468"/>
            <a:ext cx="1156087"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algn="ctr" eaLnBrk="1" hangingPunct="1"/>
            <a:r>
              <a:rPr lang="fr-CH" sz="1600" dirty="0">
                <a:latin typeface="+mj-lt"/>
              </a:rPr>
              <a:t>Plasma </a:t>
            </a:r>
            <a:r>
              <a:rPr lang="fr-CH" sz="1600" dirty="0" err="1">
                <a:latin typeface="+mj-lt"/>
              </a:rPr>
              <a:t>cells</a:t>
            </a:r>
            <a:endParaRPr lang="fr-CH" sz="1600" dirty="0">
              <a:latin typeface="+mj-lt"/>
            </a:endParaRPr>
          </a:p>
        </p:txBody>
      </p:sp>
      <p:sp>
        <p:nvSpPr>
          <p:cNvPr id="67" name="Text Box 24">
            <a:extLst>
              <a:ext uri="{FF2B5EF4-FFF2-40B4-BE49-F238E27FC236}">
                <a16:creationId xmlns:a16="http://schemas.microsoft.com/office/drawing/2014/main" id="{DA42A6D8-1FF7-4157-985F-12AB057C2DA3}"/>
              </a:ext>
            </a:extLst>
          </p:cNvPr>
          <p:cNvSpPr txBox="1">
            <a:spLocks noChangeArrowheads="1"/>
          </p:cNvSpPr>
          <p:nvPr/>
        </p:nvSpPr>
        <p:spPr bwMode="auto">
          <a:xfrm>
            <a:off x="8226421" y="2810103"/>
            <a:ext cx="675444"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b="0" dirty="0">
                <a:latin typeface="+mj-lt"/>
              </a:rPr>
              <a:t>IgM</a:t>
            </a:r>
            <a:endParaRPr lang="fr-FR" sz="1600" b="0" dirty="0">
              <a:latin typeface="+mj-lt"/>
            </a:endParaRPr>
          </a:p>
        </p:txBody>
      </p:sp>
    </p:spTree>
    <p:extLst>
      <p:ext uri="{BB962C8B-B14F-4D97-AF65-F5344CB8AC3E}">
        <p14:creationId xmlns:p14="http://schemas.microsoft.com/office/powerpoint/2010/main" val="48792589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CD52C4-7327-41E0-A2BA-8A8DB11CDD0D}"/>
              </a:ext>
            </a:extLst>
          </p:cNvPr>
          <p:cNvSpPr>
            <a:spLocks noGrp="1"/>
          </p:cNvSpPr>
          <p:nvPr>
            <p:ph type="title"/>
          </p:nvPr>
        </p:nvSpPr>
        <p:spPr/>
        <p:txBody>
          <a:bodyPr>
            <a:normAutofit/>
          </a:bodyPr>
          <a:lstStyle/>
          <a:p>
            <a:r>
              <a:rPr lang="en-GB" dirty="0"/>
              <a:t>Extrafollicular reaction</a:t>
            </a:r>
          </a:p>
        </p:txBody>
      </p:sp>
      <p:sp>
        <p:nvSpPr>
          <p:cNvPr id="3" name="Content Placeholder 2">
            <a:extLst>
              <a:ext uri="{FF2B5EF4-FFF2-40B4-BE49-F238E27FC236}">
                <a16:creationId xmlns:a16="http://schemas.microsoft.com/office/drawing/2014/main" id="{497EF706-59D5-473B-9F35-E3934313CC60}"/>
              </a:ext>
            </a:extLst>
          </p:cNvPr>
          <p:cNvSpPr>
            <a:spLocks noGrp="1"/>
          </p:cNvSpPr>
          <p:nvPr>
            <p:ph idx="1"/>
          </p:nvPr>
        </p:nvSpPr>
        <p:spPr/>
        <p:txBody>
          <a:bodyPr/>
          <a:lstStyle/>
          <a:p>
            <a:pPr>
              <a:buNone/>
            </a:pPr>
            <a:r>
              <a:rPr lang="en-US" dirty="0"/>
              <a:t>differentiate  in extra-follicular foci within the T cell area and migrate to medulla</a:t>
            </a:r>
            <a:endParaRPr lang="en-US" sz="1800" dirty="0"/>
          </a:p>
          <a:p>
            <a:endParaRPr lang="en-GB" dirty="0"/>
          </a:p>
        </p:txBody>
      </p:sp>
      <p:pic>
        <p:nvPicPr>
          <p:cNvPr id="4" name="3821_allSteps.mp4">
            <a:hlinkClick r:id="" action="ppaction://media"/>
            <a:extLst>
              <a:ext uri="{FF2B5EF4-FFF2-40B4-BE49-F238E27FC236}">
                <a16:creationId xmlns:a16="http://schemas.microsoft.com/office/drawing/2014/main" id="{768F3B02-7460-422C-8EA3-DAF7B71A8B68}"/>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356929" y="1550534"/>
            <a:ext cx="6488205" cy="4718592"/>
          </a:xfrm>
          <a:prstGeom prst="rect">
            <a:avLst/>
          </a:prstGeom>
        </p:spPr>
      </p:pic>
    </p:spTree>
    <p:extLst>
      <p:ext uri="{BB962C8B-B14F-4D97-AF65-F5344CB8AC3E}">
        <p14:creationId xmlns:p14="http://schemas.microsoft.com/office/powerpoint/2010/main" val="388571914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E2CD23-34AE-4D22-8731-F109E58736E8}"/>
              </a:ext>
            </a:extLst>
          </p:cNvPr>
          <p:cNvSpPr>
            <a:spLocks noGrp="1"/>
          </p:cNvSpPr>
          <p:nvPr>
            <p:ph type="title"/>
          </p:nvPr>
        </p:nvSpPr>
        <p:spPr/>
        <p:txBody>
          <a:bodyPr/>
          <a:lstStyle/>
          <a:p>
            <a:r>
              <a:rPr lang="en-GB" dirty="0"/>
              <a:t>Germinal </a:t>
            </a:r>
            <a:r>
              <a:rPr lang="en-GB" dirty="0" err="1"/>
              <a:t>center</a:t>
            </a:r>
            <a:r>
              <a:rPr lang="en-GB" dirty="0"/>
              <a:t> (GC) reaction</a:t>
            </a:r>
          </a:p>
        </p:txBody>
      </p:sp>
      <p:sp>
        <p:nvSpPr>
          <p:cNvPr id="3" name="Content Placeholder 2">
            <a:extLst>
              <a:ext uri="{FF2B5EF4-FFF2-40B4-BE49-F238E27FC236}">
                <a16:creationId xmlns:a16="http://schemas.microsoft.com/office/drawing/2014/main" id="{8F930817-7ADC-43B5-99EA-FDA633F7EDBF}"/>
              </a:ext>
            </a:extLst>
          </p:cNvPr>
          <p:cNvSpPr>
            <a:spLocks noGrp="1"/>
          </p:cNvSpPr>
          <p:nvPr>
            <p:ph idx="1"/>
          </p:nvPr>
        </p:nvSpPr>
        <p:spPr/>
        <p:txBody>
          <a:bodyPr>
            <a:normAutofit/>
          </a:bodyPr>
          <a:lstStyle/>
          <a:p>
            <a:r>
              <a:rPr lang="en-US" sz="1800" dirty="0"/>
              <a:t>In follicles, GC founder B cells undergo clonal expansion, giving rise to rapidly dividing </a:t>
            </a:r>
            <a:r>
              <a:rPr lang="en-US" sz="1800" dirty="0" err="1"/>
              <a:t>centroblasts</a:t>
            </a:r>
            <a:r>
              <a:rPr lang="en-US" sz="1800" dirty="0"/>
              <a:t> that form the dark zone. </a:t>
            </a:r>
          </a:p>
          <a:p>
            <a:r>
              <a:rPr lang="en-GB" sz="1800" dirty="0"/>
              <a:t>Over time, a portion of </a:t>
            </a:r>
            <a:r>
              <a:rPr lang="en-GB" sz="1800" dirty="0" err="1"/>
              <a:t>centroblasts</a:t>
            </a:r>
            <a:r>
              <a:rPr lang="en-GB" sz="1800" dirty="0"/>
              <a:t> stop dividing, and migrate toward the distal pole rich in FDCs. These non-cycling cells are termed centrocytes and form the light zone. </a:t>
            </a:r>
          </a:p>
          <a:p>
            <a:r>
              <a:rPr lang="en-GB" sz="1800" dirty="0"/>
              <a:t>Centrocytes ultimately differentiate into plasma cells and memory cells. </a:t>
            </a:r>
          </a:p>
          <a:p>
            <a:r>
              <a:rPr lang="fr-CH" sz="1800" dirty="0"/>
              <a:t>Plasma </a:t>
            </a:r>
            <a:r>
              <a:rPr lang="fr-CH" sz="1800" dirty="0" err="1"/>
              <a:t>cells</a:t>
            </a:r>
            <a:r>
              <a:rPr lang="fr-CH" sz="1800" dirty="0"/>
              <a:t> and memory B </a:t>
            </a:r>
            <a:r>
              <a:rPr lang="fr-CH" sz="1800" dirty="0" err="1"/>
              <a:t>cells</a:t>
            </a:r>
            <a:r>
              <a:rPr lang="fr-CH" sz="1800" dirty="0"/>
              <a:t> express high-</a:t>
            </a:r>
            <a:r>
              <a:rPr lang="fr-CH" sz="1800" dirty="0" err="1"/>
              <a:t>affinity</a:t>
            </a:r>
            <a:r>
              <a:rPr lang="fr-CH" sz="1800" dirty="0"/>
              <a:t> IgG, </a:t>
            </a:r>
            <a:r>
              <a:rPr lang="fr-CH" sz="1800" dirty="0" err="1"/>
              <a:t>IgA</a:t>
            </a:r>
            <a:r>
              <a:rPr lang="fr-CH" sz="1800" dirty="0"/>
              <a:t> or IgE.</a:t>
            </a:r>
            <a:endParaRPr lang="en-GB" sz="1800" dirty="0"/>
          </a:p>
        </p:txBody>
      </p:sp>
      <p:pic>
        <p:nvPicPr>
          <p:cNvPr id="6" name="3822_AllSteps.mp4">
            <a:hlinkClick r:id="" action="ppaction://media"/>
            <a:extLst>
              <a:ext uri="{FF2B5EF4-FFF2-40B4-BE49-F238E27FC236}">
                <a16:creationId xmlns:a16="http://schemas.microsoft.com/office/drawing/2014/main" id="{7347FEC1-EB83-4A85-91EC-355C1B2D006A}"/>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2159732" y="2896262"/>
            <a:ext cx="4824536" cy="3508677"/>
          </a:xfrm>
          <a:prstGeom prst="rect">
            <a:avLst/>
          </a:prstGeom>
        </p:spPr>
      </p:pic>
    </p:spTree>
    <p:extLst>
      <p:ext uri="{BB962C8B-B14F-4D97-AF65-F5344CB8AC3E}">
        <p14:creationId xmlns:p14="http://schemas.microsoft.com/office/powerpoint/2010/main" val="16354337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6"/>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6"/>
                                        </p:tgtEl>
                                      </p:cBhvr>
                                    </p:cmd>
                                  </p:childTnLst>
                                </p:cTn>
                              </p:par>
                            </p:childTnLst>
                          </p:cTn>
                        </p:par>
                      </p:childTnLst>
                    </p:cTn>
                  </p:par>
                </p:childTnLst>
              </p:cTn>
              <p:nextCondLst>
                <p:cond evt="onClick" delay="0">
                  <p:tgtEl>
                    <p:spTgt spid="6"/>
                  </p:tgtEl>
                </p:cond>
              </p:nextCondLst>
            </p:seq>
            <p:video>
              <p:cMediaNode vol="80000">
                <p:cTn id="7" fill="hold" display="0">
                  <p:stCondLst>
                    <p:cond delay="indefinite"/>
                  </p:stCondLst>
                </p:cTn>
                <p:tgtEl>
                  <p:spTgt spid="6"/>
                </p:tgtEl>
              </p:cMediaNode>
            </p:video>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CE94E1-10A7-4704-908E-C601E30CFAB7}"/>
              </a:ext>
            </a:extLst>
          </p:cNvPr>
          <p:cNvSpPr>
            <a:spLocks noGrp="1"/>
          </p:cNvSpPr>
          <p:nvPr>
            <p:ph type="title"/>
          </p:nvPr>
        </p:nvSpPr>
        <p:spPr/>
        <p:txBody>
          <a:bodyPr/>
          <a:lstStyle/>
          <a:p>
            <a:r>
              <a:rPr lang="en-GB" dirty="0"/>
              <a:t>Germinal </a:t>
            </a:r>
            <a:r>
              <a:rPr lang="en-GB" dirty="0" err="1"/>
              <a:t>center</a:t>
            </a:r>
            <a:r>
              <a:rPr lang="en-GB" dirty="0"/>
              <a:t> reaction</a:t>
            </a:r>
          </a:p>
        </p:txBody>
      </p:sp>
      <p:sp>
        <p:nvSpPr>
          <p:cNvPr id="3" name="Content Placeholder 2">
            <a:extLst>
              <a:ext uri="{FF2B5EF4-FFF2-40B4-BE49-F238E27FC236}">
                <a16:creationId xmlns:a16="http://schemas.microsoft.com/office/drawing/2014/main" id="{1E080642-A9D8-469C-A20E-757F139E89ED}"/>
              </a:ext>
            </a:extLst>
          </p:cNvPr>
          <p:cNvSpPr>
            <a:spLocks noGrp="1"/>
          </p:cNvSpPr>
          <p:nvPr>
            <p:ph sz="half" idx="1"/>
          </p:nvPr>
        </p:nvSpPr>
        <p:spPr>
          <a:xfrm>
            <a:off x="231648" y="1256494"/>
            <a:ext cx="4523232" cy="5165027"/>
          </a:xfrm>
        </p:spPr>
        <p:txBody>
          <a:bodyPr>
            <a:noAutofit/>
          </a:bodyPr>
          <a:lstStyle/>
          <a:p>
            <a:pPr marL="0" indent="0">
              <a:buNone/>
            </a:pPr>
            <a:r>
              <a:rPr lang="fr-FR" sz="1800" dirty="0" err="1"/>
              <a:t>Three</a:t>
            </a:r>
            <a:r>
              <a:rPr lang="fr-FR" sz="1800" dirty="0"/>
              <a:t> major </a:t>
            </a:r>
            <a:r>
              <a:rPr lang="fr-FR" sz="1800" dirty="0" err="1"/>
              <a:t>events</a:t>
            </a:r>
            <a:r>
              <a:rPr lang="fr-FR" sz="1800" dirty="0"/>
              <a:t> </a:t>
            </a:r>
            <a:r>
              <a:rPr lang="fr-FR" sz="1800" dirty="0" err="1"/>
              <a:t>take</a:t>
            </a:r>
            <a:r>
              <a:rPr lang="fr-FR" sz="1800" dirty="0"/>
              <a:t> place in the GC: </a:t>
            </a:r>
          </a:p>
          <a:p>
            <a:r>
              <a:rPr lang="fr-FR" sz="1800" b="1" dirty="0" err="1"/>
              <a:t>Somatic</a:t>
            </a:r>
            <a:r>
              <a:rPr lang="fr-FR" sz="1800" b="1" dirty="0"/>
              <a:t> </a:t>
            </a:r>
            <a:r>
              <a:rPr lang="fr-FR" sz="1800" b="1" dirty="0" err="1"/>
              <a:t>hypermutation</a:t>
            </a:r>
            <a:r>
              <a:rPr lang="fr-FR" sz="1800" b="1" dirty="0"/>
              <a:t> (SHM) (</a:t>
            </a:r>
            <a:r>
              <a:rPr lang="fr-FR" sz="1800" b="1" dirty="0" err="1"/>
              <a:t>Dark</a:t>
            </a:r>
            <a:r>
              <a:rPr lang="fr-FR" sz="1800" b="1" dirty="0"/>
              <a:t> zone)</a:t>
            </a:r>
          </a:p>
          <a:p>
            <a:pPr marL="0" indent="0">
              <a:buNone/>
            </a:pPr>
            <a:r>
              <a:rPr lang="fr-FR" sz="1800" dirty="0"/>
              <a:t>This process </a:t>
            </a:r>
            <a:r>
              <a:rPr lang="fr-FR" sz="1800" dirty="0" err="1"/>
              <a:t>introduces</a:t>
            </a:r>
            <a:r>
              <a:rPr lang="fr-FR" sz="1800" dirty="0"/>
              <a:t> point mutations in the V </a:t>
            </a:r>
            <a:r>
              <a:rPr lang="fr-FR" sz="1800" dirty="0" err="1"/>
              <a:t>regions</a:t>
            </a:r>
            <a:r>
              <a:rPr lang="fr-FR" sz="1800" dirty="0"/>
              <a:t> of </a:t>
            </a:r>
            <a:r>
              <a:rPr lang="fr-FR" sz="1800" dirty="0" err="1"/>
              <a:t>immunoglobulins</a:t>
            </a:r>
            <a:r>
              <a:rPr lang="fr-FR" sz="1800" dirty="0"/>
              <a:t>, and </a:t>
            </a:r>
            <a:r>
              <a:rPr lang="fr-FR" sz="1800" dirty="0" err="1"/>
              <a:t>thus</a:t>
            </a:r>
            <a:r>
              <a:rPr lang="fr-FR" sz="1800" dirty="0"/>
              <a:t> </a:t>
            </a:r>
            <a:r>
              <a:rPr lang="fr-FR" sz="1800" dirty="0" err="1"/>
              <a:t>generates</a:t>
            </a:r>
            <a:r>
              <a:rPr lang="fr-FR" sz="1800" dirty="0"/>
              <a:t> B </a:t>
            </a:r>
            <a:r>
              <a:rPr lang="fr-FR" sz="1800" dirty="0" err="1"/>
              <a:t>cell</a:t>
            </a:r>
            <a:r>
              <a:rPr lang="fr-FR" sz="1800" dirty="0"/>
              <a:t> variants </a:t>
            </a:r>
            <a:r>
              <a:rPr lang="fr-FR" sz="1800" dirty="0" err="1"/>
              <a:t>with</a:t>
            </a:r>
            <a:r>
              <a:rPr lang="fr-FR" sz="1800" dirty="0"/>
              <a:t> new </a:t>
            </a:r>
            <a:r>
              <a:rPr lang="fr-FR" sz="1800" dirty="0" err="1"/>
              <a:t>affinity</a:t>
            </a:r>
            <a:r>
              <a:rPr lang="fr-FR" sz="1800" dirty="0"/>
              <a:t> or new </a:t>
            </a:r>
            <a:r>
              <a:rPr lang="fr-FR" sz="1800" dirty="0" err="1"/>
              <a:t>specificity</a:t>
            </a:r>
            <a:r>
              <a:rPr lang="fr-FR" sz="1800" dirty="0"/>
              <a:t>. </a:t>
            </a:r>
            <a:endParaRPr lang="en-GB" sz="1800" dirty="0"/>
          </a:p>
          <a:p>
            <a:r>
              <a:rPr lang="en-US" sz="1800" b="1" dirty="0"/>
              <a:t> </a:t>
            </a:r>
            <a:r>
              <a:rPr lang="fr-FR" sz="1800" b="1" dirty="0"/>
              <a:t>Class switch </a:t>
            </a:r>
            <a:r>
              <a:rPr lang="fr-FR" sz="1800" b="1" dirty="0" err="1"/>
              <a:t>recombination</a:t>
            </a:r>
            <a:r>
              <a:rPr lang="fr-FR" sz="1800" b="1" dirty="0"/>
              <a:t> (CSR) (</a:t>
            </a:r>
            <a:r>
              <a:rPr lang="fr-FR" sz="1800" b="1" dirty="0" err="1"/>
              <a:t>Dark</a:t>
            </a:r>
            <a:r>
              <a:rPr lang="fr-FR" sz="1800" b="1" dirty="0"/>
              <a:t> zone)</a:t>
            </a:r>
          </a:p>
          <a:p>
            <a:pPr marL="0" indent="0">
              <a:buNone/>
            </a:pPr>
            <a:r>
              <a:rPr lang="fr-FR" sz="1800" dirty="0"/>
              <a:t>This </a:t>
            </a:r>
            <a:r>
              <a:rPr lang="fr-FR" sz="1800" dirty="0" err="1"/>
              <a:t>event</a:t>
            </a:r>
            <a:r>
              <a:rPr lang="fr-FR" sz="1800" dirty="0"/>
              <a:t> changes the class of </a:t>
            </a:r>
            <a:r>
              <a:rPr lang="fr-FR" sz="1800" dirty="0" err="1"/>
              <a:t>heavy</a:t>
            </a:r>
            <a:r>
              <a:rPr lang="fr-FR" sz="1800" dirty="0"/>
              <a:t> </a:t>
            </a:r>
            <a:r>
              <a:rPr lang="fr-FR" sz="1800" dirty="0" err="1"/>
              <a:t>chain</a:t>
            </a:r>
            <a:r>
              <a:rPr lang="fr-FR" sz="1800" dirty="0"/>
              <a:t> of </a:t>
            </a:r>
            <a:r>
              <a:rPr lang="fr-FR" sz="1800" dirty="0" err="1"/>
              <a:t>Ig</a:t>
            </a:r>
            <a:r>
              <a:rPr lang="fr-FR" sz="1800" dirty="0"/>
              <a:t> to </a:t>
            </a:r>
            <a:r>
              <a:rPr lang="fr-FR" sz="1800" dirty="0" err="1"/>
              <a:t>be</a:t>
            </a:r>
            <a:r>
              <a:rPr lang="fr-FR" sz="1800" dirty="0"/>
              <a:t> </a:t>
            </a:r>
            <a:r>
              <a:rPr lang="fr-FR" sz="1800" dirty="0" err="1"/>
              <a:t>produced</a:t>
            </a:r>
            <a:r>
              <a:rPr lang="fr-FR" sz="1800" dirty="0"/>
              <a:t> (</a:t>
            </a:r>
            <a:r>
              <a:rPr lang="fr-FR" sz="1800" dirty="0" err="1"/>
              <a:t>from</a:t>
            </a:r>
            <a:r>
              <a:rPr lang="fr-FR" sz="1800" dirty="0"/>
              <a:t> IgM to the IgG, </a:t>
            </a:r>
            <a:r>
              <a:rPr lang="fr-FR" sz="1800" dirty="0" err="1"/>
              <a:t>IgA</a:t>
            </a:r>
            <a:r>
              <a:rPr lang="fr-FR" sz="1800" dirty="0"/>
              <a:t>, or IgE isotypes). This </a:t>
            </a:r>
            <a:r>
              <a:rPr lang="fr-FR" sz="1800" dirty="0" err="1"/>
              <a:t>is</a:t>
            </a:r>
            <a:r>
              <a:rPr lang="fr-FR" sz="1800" dirty="0"/>
              <a:t> </a:t>
            </a:r>
            <a:r>
              <a:rPr lang="fr-FR" sz="1800" dirty="0" err="1"/>
              <a:t>initated</a:t>
            </a:r>
            <a:r>
              <a:rPr lang="fr-FR" sz="1800" dirty="0"/>
              <a:t> in the </a:t>
            </a:r>
            <a:r>
              <a:rPr lang="fr-FR" sz="1800" dirty="0" err="1"/>
              <a:t>dark</a:t>
            </a:r>
            <a:r>
              <a:rPr lang="fr-FR" sz="1800" dirty="0"/>
              <a:t> zone.</a:t>
            </a:r>
            <a:endParaRPr lang="en-GB" sz="1800" dirty="0"/>
          </a:p>
          <a:p>
            <a:r>
              <a:rPr lang="fr-FR" sz="1800" dirty="0"/>
              <a:t> </a:t>
            </a:r>
            <a:r>
              <a:rPr lang="fr-FR" sz="1800" b="1" dirty="0"/>
              <a:t>B </a:t>
            </a:r>
            <a:r>
              <a:rPr lang="fr-FR" sz="1800" b="1" dirty="0" err="1"/>
              <a:t>cell</a:t>
            </a:r>
            <a:r>
              <a:rPr lang="fr-FR" sz="1800" b="1" dirty="0"/>
              <a:t> </a:t>
            </a:r>
            <a:r>
              <a:rPr lang="fr-FR" sz="1800" b="1" dirty="0" err="1"/>
              <a:t>selection</a:t>
            </a:r>
            <a:r>
              <a:rPr lang="fr-FR" sz="1800" b="1" dirty="0"/>
              <a:t> (Light zone)</a:t>
            </a:r>
          </a:p>
          <a:p>
            <a:pPr marL="0" indent="0">
              <a:buNone/>
            </a:pPr>
            <a:r>
              <a:rPr lang="fr-FR" sz="1800" dirty="0"/>
              <a:t>This process serves to select for B </a:t>
            </a:r>
            <a:r>
              <a:rPr lang="fr-FR" sz="1800" dirty="0" err="1"/>
              <a:t>cell</a:t>
            </a:r>
            <a:r>
              <a:rPr lang="fr-FR" sz="1800" dirty="0"/>
              <a:t> variants </a:t>
            </a:r>
            <a:r>
              <a:rPr lang="fr-FR" sz="1800" dirty="0" err="1"/>
              <a:t>with</a:t>
            </a:r>
            <a:r>
              <a:rPr lang="fr-FR" sz="1800" dirty="0"/>
              <a:t> high </a:t>
            </a:r>
            <a:r>
              <a:rPr lang="fr-FR" sz="1800" dirty="0" err="1"/>
              <a:t>affinity</a:t>
            </a:r>
            <a:r>
              <a:rPr lang="fr-FR" sz="1800" dirty="0"/>
              <a:t> (positive </a:t>
            </a:r>
            <a:r>
              <a:rPr lang="fr-FR" sz="1800" dirty="0" err="1"/>
              <a:t>selection</a:t>
            </a:r>
            <a:r>
              <a:rPr lang="fr-FR" sz="1800" dirty="0"/>
              <a:t>) and to </a:t>
            </a:r>
            <a:r>
              <a:rPr lang="fr-FR" sz="1800" dirty="0" err="1"/>
              <a:t>eliminate</a:t>
            </a:r>
            <a:r>
              <a:rPr lang="fr-FR" sz="1800" dirty="0"/>
              <a:t> </a:t>
            </a:r>
            <a:r>
              <a:rPr lang="fr-FR" sz="1800" dirty="0" err="1"/>
              <a:t>those</a:t>
            </a:r>
            <a:r>
              <a:rPr lang="fr-FR" sz="1800" dirty="0"/>
              <a:t> </a:t>
            </a:r>
            <a:r>
              <a:rPr lang="fr-FR" sz="1800" dirty="0" err="1"/>
              <a:t>with</a:t>
            </a:r>
            <a:r>
              <a:rPr lang="fr-FR" sz="1800" dirty="0"/>
              <a:t> </a:t>
            </a:r>
            <a:r>
              <a:rPr lang="fr-FR" sz="1800" dirty="0" err="1"/>
              <a:t>low</a:t>
            </a:r>
            <a:r>
              <a:rPr lang="fr-FR" sz="1800" dirty="0"/>
              <a:t> </a:t>
            </a:r>
            <a:r>
              <a:rPr lang="fr-FR" sz="1800" dirty="0" err="1"/>
              <a:t>affinity</a:t>
            </a:r>
            <a:r>
              <a:rPr lang="fr-FR" sz="1800" dirty="0"/>
              <a:t> or self-</a:t>
            </a:r>
            <a:r>
              <a:rPr lang="fr-FR" sz="1800" dirty="0" err="1"/>
              <a:t>reactivity</a:t>
            </a:r>
            <a:r>
              <a:rPr lang="fr-FR" sz="1800" dirty="0"/>
              <a:t> (</a:t>
            </a:r>
            <a:r>
              <a:rPr lang="fr-FR" sz="1800" dirty="0" err="1"/>
              <a:t>negative</a:t>
            </a:r>
            <a:r>
              <a:rPr lang="fr-FR" sz="1800" dirty="0"/>
              <a:t> </a:t>
            </a:r>
            <a:r>
              <a:rPr lang="fr-FR" sz="1800" dirty="0" err="1"/>
              <a:t>selection</a:t>
            </a:r>
            <a:r>
              <a:rPr lang="fr-FR" sz="1800" dirty="0"/>
              <a:t>). </a:t>
            </a:r>
          </a:p>
          <a:p>
            <a:endParaRPr lang="en-GB" sz="1800" dirty="0"/>
          </a:p>
          <a:p>
            <a:endParaRPr lang="en-GB" sz="1800" dirty="0"/>
          </a:p>
        </p:txBody>
      </p:sp>
      <p:pic>
        <p:nvPicPr>
          <p:cNvPr id="20" name="Image 4" descr="dia_25.jpg">
            <a:extLst>
              <a:ext uri="{FF2B5EF4-FFF2-40B4-BE49-F238E27FC236}">
                <a16:creationId xmlns:a16="http://schemas.microsoft.com/office/drawing/2014/main" id="{AB79850F-B206-4D84-AFC2-05E0D80DCC8D}"/>
              </a:ext>
            </a:extLst>
          </p:cNvPr>
          <p:cNvPicPr>
            <a:picLocks noChangeAspect="1"/>
          </p:cNvPicPr>
          <p:nvPr/>
        </p:nvPicPr>
        <p:blipFill rotWithShape="1">
          <a:blip r:embed="rId2">
            <a:extLst>
              <a:ext uri="{28A0092B-C50C-407E-A947-70E740481C1C}">
                <a14:useLocalDpi xmlns:a14="http://schemas.microsoft.com/office/drawing/2010/main" val="0"/>
              </a:ext>
            </a:extLst>
          </a:blip>
          <a:srcRect l="3787" r="4954"/>
          <a:stretch/>
        </p:blipFill>
        <p:spPr>
          <a:xfrm>
            <a:off x="4876800" y="1501054"/>
            <a:ext cx="4267200" cy="4675909"/>
          </a:xfrm>
          <a:prstGeom prst="rect">
            <a:avLst/>
          </a:prstGeom>
        </p:spPr>
      </p:pic>
    </p:spTree>
    <p:extLst>
      <p:ext uri="{BB962C8B-B14F-4D97-AF65-F5344CB8AC3E}">
        <p14:creationId xmlns:p14="http://schemas.microsoft.com/office/powerpoint/2010/main" val="364598567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E12FED-25B2-47A1-BB97-9012464AF9E6}"/>
              </a:ext>
            </a:extLst>
          </p:cNvPr>
          <p:cNvSpPr>
            <a:spLocks noGrp="1"/>
          </p:cNvSpPr>
          <p:nvPr>
            <p:ph type="title"/>
          </p:nvPr>
        </p:nvSpPr>
        <p:spPr/>
        <p:txBody>
          <a:bodyPr/>
          <a:lstStyle/>
          <a:p>
            <a:r>
              <a:rPr lang="en-GB"/>
              <a:t>Affinity maturation: Somatic hypermutation</a:t>
            </a:r>
            <a:endParaRPr lang="en-GB" dirty="0"/>
          </a:p>
        </p:txBody>
      </p:sp>
      <p:sp>
        <p:nvSpPr>
          <p:cNvPr id="3" name="Content Placeholder 2">
            <a:extLst>
              <a:ext uri="{FF2B5EF4-FFF2-40B4-BE49-F238E27FC236}">
                <a16:creationId xmlns:a16="http://schemas.microsoft.com/office/drawing/2014/main" id="{D12FBE96-4F82-4324-AB62-675C18C3A70E}"/>
              </a:ext>
            </a:extLst>
          </p:cNvPr>
          <p:cNvSpPr>
            <a:spLocks noGrp="1"/>
          </p:cNvSpPr>
          <p:nvPr>
            <p:ph sz="half" idx="1"/>
          </p:nvPr>
        </p:nvSpPr>
        <p:spPr>
          <a:xfrm>
            <a:off x="226314" y="1825624"/>
            <a:ext cx="3886200" cy="4351338"/>
          </a:xfrm>
        </p:spPr>
        <p:txBody>
          <a:bodyPr>
            <a:normAutofit fontScale="92500" lnSpcReduction="10000"/>
          </a:bodyPr>
          <a:lstStyle/>
          <a:p>
            <a:r>
              <a:rPr lang="fr-FR" dirty="0" err="1"/>
              <a:t>Somatic</a:t>
            </a:r>
            <a:r>
              <a:rPr lang="fr-FR" dirty="0"/>
              <a:t> </a:t>
            </a:r>
            <a:r>
              <a:rPr lang="fr-FR" dirty="0" err="1"/>
              <a:t>hypermutations</a:t>
            </a:r>
            <a:r>
              <a:rPr lang="fr-FR" dirty="0"/>
              <a:t> (SHM) </a:t>
            </a:r>
            <a:r>
              <a:rPr lang="fr-FR" dirty="0" err="1"/>
              <a:t>operate</a:t>
            </a:r>
            <a:r>
              <a:rPr lang="fr-FR" dirty="0"/>
              <a:t> by </a:t>
            </a:r>
            <a:r>
              <a:rPr lang="fr-FR" dirty="0" err="1"/>
              <a:t>introducing</a:t>
            </a:r>
            <a:r>
              <a:rPr lang="fr-FR" dirty="0"/>
              <a:t> point mutations </a:t>
            </a:r>
            <a:r>
              <a:rPr lang="fr-FR" dirty="0" err="1"/>
              <a:t>into</a:t>
            </a:r>
            <a:r>
              <a:rPr lang="fr-FR" dirty="0"/>
              <a:t> the variable </a:t>
            </a:r>
            <a:r>
              <a:rPr lang="fr-FR" dirty="0" err="1"/>
              <a:t>region</a:t>
            </a:r>
            <a:r>
              <a:rPr lang="fr-FR" dirty="0"/>
              <a:t> of </a:t>
            </a:r>
            <a:r>
              <a:rPr lang="fr-FR" dirty="0" err="1"/>
              <a:t>both</a:t>
            </a:r>
            <a:r>
              <a:rPr lang="fr-FR" dirty="0"/>
              <a:t> </a:t>
            </a:r>
            <a:r>
              <a:rPr lang="fr-FR" dirty="0" err="1"/>
              <a:t>heavy</a:t>
            </a:r>
            <a:r>
              <a:rPr lang="fr-FR" dirty="0"/>
              <a:t> and light </a:t>
            </a:r>
            <a:r>
              <a:rPr lang="fr-FR" dirty="0" err="1"/>
              <a:t>chains</a:t>
            </a:r>
            <a:r>
              <a:rPr lang="fr-FR" dirty="0"/>
              <a:t> </a:t>
            </a:r>
            <a:r>
              <a:rPr lang="fr-FR" dirty="0" err="1"/>
              <a:t>that</a:t>
            </a:r>
            <a:r>
              <a:rPr lang="fr-FR" dirty="0"/>
              <a:t> encode the </a:t>
            </a:r>
            <a:r>
              <a:rPr lang="fr-FR" dirty="0" err="1"/>
              <a:t>antigen</a:t>
            </a:r>
            <a:r>
              <a:rPr lang="fr-FR" dirty="0"/>
              <a:t>-binding site of </a:t>
            </a:r>
            <a:r>
              <a:rPr lang="fr-FR" dirty="0" err="1"/>
              <a:t>Ig</a:t>
            </a:r>
            <a:r>
              <a:rPr lang="fr-FR" dirty="0"/>
              <a:t> </a:t>
            </a:r>
            <a:r>
              <a:rPr lang="fr-FR" dirty="0" err="1"/>
              <a:t>molecules</a:t>
            </a:r>
            <a:r>
              <a:rPr lang="fr-FR" dirty="0"/>
              <a:t>.  </a:t>
            </a:r>
          </a:p>
          <a:p>
            <a:r>
              <a:rPr lang="fr-FR" dirty="0" err="1"/>
              <a:t>SHMs</a:t>
            </a:r>
            <a:r>
              <a:rPr lang="fr-FR" dirty="0"/>
              <a:t> change the </a:t>
            </a:r>
            <a:r>
              <a:rPr lang="fr-FR" dirty="0" err="1"/>
              <a:t>affinity</a:t>
            </a:r>
            <a:r>
              <a:rPr lang="fr-FR" dirty="0"/>
              <a:t> of the </a:t>
            </a:r>
            <a:r>
              <a:rPr lang="fr-FR" dirty="0" err="1"/>
              <a:t>antigen</a:t>
            </a:r>
            <a:r>
              <a:rPr lang="fr-FR" dirty="0"/>
              <a:t>-binding sites of </a:t>
            </a:r>
            <a:r>
              <a:rPr lang="fr-FR" dirty="0" err="1"/>
              <a:t>Igs</a:t>
            </a:r>
            <a:r>
              <a:rPr lang="fr-FR" dirty="0"/>
              <a:t> and </a:t>
            </a:r>
            <a:r>
              <a:rPr lang="fr-FR" dirty="0" err="1"/>
              <a:t>thus</a:t>
            </a:r>
            <a:r>
              <a:rPr lang="fr-FR" dirty="0"/>
              <a:t> </a:t>
            </a:r>
            <a:r>
              <a:rPr lang="fr-FR" dirty="0" err="1"/>
              <a:t>potentially</a:t>
            </a:r>
            <a:r>
              <a:rPr lang="fr-FR" dirty="0"/>
              <a:t> </a:t>
            </a:r>
            <a:r>
              <a:rPr lang="fr-FR" dirty="0" err="1"/>
              <a:t>increase</a:t>
            </a:r>
            <a:r>
              <a:rPr lang="fr-FR" dirty="0"/>
              <a:t> the </a:t>
            </a:r>
            <a:r>
              <a:rPr lang="fr-FR" dirty="0" err="1"/>
              <a:t>affinity</a:t>
            </a:r>
            <a:r>
              <a:rPr lang="fr-FR" dirty="0"/>
              <a:t> for the </a:t>
            </a:r>
            <a:r>
              <a:rPr lang="fr-FR" dirty="0" err="1"/>
              <a:t>immunizing</a:t>
            </a:r>
            <a:r>
              <a:rPr lang="fr-FR" dirty="0"/>
              <a:t> </a:t>
            </a:r>
            <a:r>
              <a:rPr lang="fr-FR" dirty="0" err="1"/>
              <a:t>antigen</a:t>
            </a:r>
            <a:r>
              <a:rPr lang="fr-FR" dirty="0"/>
              <a:t>. </a:t>
            </a:r>
          </a:p>
          <a:p>
            <a:r>
              <a:rPr lang="fr-FR" dirty="0" err="1"/>
              <a:t>Mediated</a:t>
            </a:r>
            <a:r>
              <a:rPr lang="fr-FR" dirty="0"/>
              <a:t> by the activation-</a:t>
            </a:r>
            <a:r>
              <a:rPr lang="fr-FR" dirty="0" err="1"/>
              <a:t>induced</a:t>
            </a:r>
            <a:r>
              <a:rPr lang="fr-FR" dirty="0"/>
              <a:t>-</a:t>
            </a:r>
            <a:r>
              <a:rPr lang="fr-FR" dirty="0" err="1"/>
              <a:t>deaminase</a:t>
            </a:r>
            <a:r>
              <a:rPr lang="fr-FR" dirty="0"/>
              <a:t> (AID) </a:t>
            </a:r>
            <a:r>
              <a:rPr lang="fr-FR" dirty="0" err="1"/>
              <a:t>which</a:t>
            </a:r>
            <a:r>
              <a:rPr lang="fr-FR" dirty="0"/>
              <a:t> </a:t>
            </a:r>
            <a:r>
              <a:rPr lang="fr-FR" dirty="0" err="1"/>
              <a:t>transforms</a:t>
            </a:r>
            <a:r>
              <a:rPr lang="fr-FR" dirty="0"/>
              <a:t> cytosine to </a:t>
            </a:r>
            <a:r>
              <a:rPr lang="fr-FR" dirty="0" err="1"/>
              <a:t>uracil</a:t>
            </a:r>
            <a:r>
              <a:rPr lang="fr-FR" dirty="0"/>
              <a:t>. AID can </a:t>
            </a:r>
            <a:r>
              <a:rPr lang="fr-FR" dirty="0" err="1"/>
              <a:t>induce</a:t>
            </a:r>
            <a:r>
              <a:rPr lang="fr-FR" dirty="0"/>
              <a:t> mutations in </a:t>
            </a:r>
            <a:r>
              <a:rPr lang="fr-FR" dirty="0" err="1"/>
              <a:t>genes</a:t>
            </a:r>
            <a:r>
              <a:rPr lang="fr-FR" dirty="0"/>
              <a:t> </a:t>
            </a:r>
            <a:r>
              <a:rPr lang="fr-FR" dirty="0" err="1"/>
              <a:t>that</a:t>
            </a:r>
            <a:r>
              <a:rPr lang="fr-FR" dirty="0"/>
              <a:t> are </a:t>
            </a:r>
            <a:r>
              <a:rPr lang="fr-FR" dirty="0" err="1"/>
              <a:t>highly</a:t>
            </a:r>
            <a:r>
              <a:rPr lang="fr-FR" dirty="0"/>
              <a:t> </a:t>
            </a:r>
            <a:r>
              <a:rPr lang="fr-FR" dirty="0" err="1"/>
              <a:t>transcribed</a:t>
            </a:r>
            <a:r>
              <a:rPr lang="fr-FR" dirty="0"/>
              <a:t> </a:t>
            </a:r>
            <a:r>
              <a:rPr lang="fr-FR" dirty="0" err="1"/>
              <a:t>even</a:t>
            </a:r>
            <a:r>
              <a:rPr lang="fr-FR" dirty="0"/>
              <a:t> in </a:t>
            </a:r>
            <a:r>
              <a:rPr lang="fr-FR" dirty="0" err="1"/>
              <a:t>heterologous</a:t>
            </a:r>
            <a:r>
              <a:rPr lang="fr-FR" dirty="0"/>
              <a:t> </a:t>
            </a:r>
            <a:r>
              <a:rPr lang="fr-FR" dirty="0" err="1"/>
              <a:t>systems</a:t>
            </a:r>
            <a:r>
              <a:rPr lang="fr-FR" dirty="0"/>
              <a:t>.</a:t>
            </a:r>
          </a:p>
          <a:p>
            <a:endParaRPr lang="en-GB" dirty="0"/>
          </a:p>
        </p:txBody>
      </p:sp>
      <p:pic>
        <p:nvPicPr>
          <p:cNvPr id="8" name="Image 4" descr="dia_26_3823.jpg">
            <a:extLst>
              <a:ext uri="{FF2B5EF4-FFF2-40B4-BE49-F238E27FC236}">
                <a16:creationId xmlns:a16="http://schemas.microsoft.com/office/drawing/2014/main" id="{C770A552-E8F4-4891-AFB2-4645BB75F93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12514" y="1694931"/>
            <a:ext cx="4780833" cy="4482031"/>
          </a:xfrm>
          <a:prstGeom prst="rect">
            <a:avLst/>
          </a:prstGeom>
          <a:ln>
            <a:solidFill>
              <a:srgbClr val="000000"/>
            </a:solidFill>
          </a:ln>
        </p:spPr>
      </p:pic>
    </p:spTree>
    <p:extLst>
      <p:ext uri="{BB962C8B-B14F-4D97-AF65-F5344CB8AC3E}">
        <p14:creationId xmlns:p14="http://schemas.microsoft.com/office/powerpoint/2010/main" val="152831032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A86B98-0AF6-4BC9-A426-BC3CDB5D1F62}"/>
              </a:ext>
            </a:extLst>
          </p:cNvPr>
          <p:cNvSpPr>
            <a:spLocks noGrp="1"/>
          </p:cNvSpPr>
          <p:nvPr>
            <p:ph type="title"/>
          </p:nvPr>
        </p:nvSpPr>
        <p:spPr/>
        <p:txBody>
          <a:bodyPr/>
          <a:lstStyle/>
          <a:p>
            <a:r>
              <a:rPr lang="en-GB"/>
              <a:t>Affinity maturation: B cell selection</a:t>
            </a:r>
            <a:endParaRPr lang="en-GB" dirty="0"/>
          </a:p>
        </p:txBody>
      </p:sp>
      <p:sp>
        <p:nvSpPr>
          <p:cNvPr id="3" name="Content Placeholder 2">
            <a:extLst>
              <a:ext uri="{FF2B5EF4-FFF2-40B4-BE49-F238E27FC236}">
                <a16:creationId xmlns:a16="http://schemas.microsoft.com/office/drawing/2014/main" id="{5680EC43-BD04-4E42-BE62-664B7CDE64D3}"/>
              </a:ext>
            </a:extLst>
          </p:cNvPr>
          <p:cNvSpPr>
            <a:spLocks noGrp="1"/>
          </p:cNvSpPr>
          <p:nvPr>
            <p:ph sz="half" idx="1"/>
          </p:nvPr>
        </p:nvSpPr>
        <p:spPr>
          <a:xfrm>
            <a:off x="136572" y="970886"/>
            <a:ext cx="4240356" cy="4351338"/>
          </a:xfrm>
        </p:spPr>
        <p:txBody>
          <a:bodyPr>
            <a:noAutofit/>
          </a:bodyPr>
          <a:lstStyle/>
          <a:p>
            <a:pPr marL="0" indent="0">
              <a:buNone/>
            </a:pPr>
            <a:r>
              <a:rPr lang="en-GB" sz="1600" b="1" dirty="0"/>
              <a:t>B cell selection serves 3 functions:</a:t>
            </a:r>
          </a:p>
          <a:p>
            <a:r>
              <a:rPr lang="en-GB" sz="1600" b="1" dirty="0"/>
              <a:t>to rescue B cell variants with high affinity for the stimulating Ag</a:t>
            </a:r>
          </a:p>
          <a:p>
            <a:pPr marL="0" indent="0">
              <a:buNone/>
            </a:pPr>
            <a:r>
              <a:rPr lang="en-GB" sz="1600" dirty="0"/>
              <a:t>Two cell types provide survival signals to B cells:</a:t>
            </a:r>
          </a:p>
          <a:p>
            <a:pPr lvl="1"/>
            <a:r>
              <a:rPr lang="en-GB" sz="1600" dirty="0"/>
              <a:t>Follicular dendritic cells (FDC) provide new antigens to be internalized by the antibody</a:t>
            </a:r>
          </a:p>
          <a:p>
            <a:pPr lvl="1"/>
            <a:r>
              <a:rPr lang="en-GB" sz="1600" dirty="0"/>
              <a:t>Antigen-primed CD4 T cells send the survival signals </a:t>
            </a:r>
          </a:p>
          <a:p>
            <a:r>
              <a:rPr lang="en-GB" sz="1600" b="1" dirty="0"/>
              <a:t>to eliminate B cell variants with low affinity</a:t>
            </a:r>
          </a:p>
          <a:p>
            <a:pPr marL="0" indent="0">
              <a:buNone/>
            </a:pPr>
            <a:r>
              <a:rPr lang="en-GB" sz="1600" dirty="0"/>
              <a:t>Low-affinity B cell variants have no chance to contact antigen on FDCs and present it to antigen-specific GC T helper cells. They thus die by neglect (they do not receive a survival signal). </a:t>
            </a:r>
          </a:p>
          <a:p>
            <a:r>
              <a:rPr lang="en-GB" sz="1600" b="1" dirty="0"/>
              <a:t> to eliminate B cell variants with self-reactivity</a:t>
            </a:r>
          </a:p>
          <a:p>
            <a:pPr marL="0" indent="0">
              <a:buNone/>
            </a:pPr>
            <a:r>
              <a:rPr lang="en-GB" sz="1600" dirty="0"/>
              <a:t>1. lack of specific T help in the GC</a:t>
            </a:r>
          </a:p>
          <a:p>
            <a:pPr marL="0" indent="0">
              <a:buNone/>
            </a:pPr>
            <a:r>
              <a:rPr lang="en-GB" sz="1600" dirty="0"/>
              <a:t>2. constant stimulation of self-reactive B cells with self-antigen, which leads to apoptosis. </a:t>
            </a:r>
          </a:p>
          <a:p>
            <a:endParaRPr lang="en-GB" sz="1600" dirty="0"/>
          </a:p>
        </p:txBody>
      </p:sp>
      <p:pic>
        <p:nvPicPr>
          <p:cNvPr id="5" name="3830_allsteps.mp4">
            <a:hlinkClick r:id="" action="ppaction://media"/>
            <a:extLst>
              <a:ext uri="{FF2B5EF4-FFF2-40B4-BE49-F238E27FC236}">
                <a16:creationId xmlns:a16="http://schemas.microsoft.com/office/drawing/2014/main" id="{C331DDF2-71EA-43DC-8577-022CBC2DEA4B}"/>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4376928" y="1252601"/>
            <a:ext cx="4606878" cy="4252503"/>
          </a:xfrm>
          <a:prstGeom prst="rect">
            <a:avLst/>
          </a:prstGeom>
        </p:spPr>
      </p:pic>
    </p:spTree>
    <p:extLst>
      <p:ext uri="{BB962C8B-B14F-4D97-AF65-F5344CB8AC3E}">
        <p14:creationId xmlns:p14="http://schemas.microsoft.com/office/powerpoint/2010/main" val="268961080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vol="80000">
                <p:cTn id="7" fill="hold" display="0">
                  <p:stCondLst>
                    <p:cond delay="indefinite"/>
                  </p:stCondLst>
                </p:cTn>
                <p:tgtEl>
                  <p:spTgt spid="5"/>
                </p:tgtEl>
              </p:cMediaNode>
            </p:video>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B86A39-46B1-4007-9497-B394D9EA4E1C}"/>
              </a:ext>
            </a:extLst>
          </p:cNvPr>
          <p:cNvSpPr>
            <a:spLocks noGrp="1"/>
          </p:cNvSpPr>
          <p:nvPr>
            <p:ph type="title"/>
          </p:nvPr>
        </p:nvSpPr>
        <p:spPr>
          <a:solidFill>
            <a:srgbClr val="C00000"/>
          </a:solidFill>
        </p:spPr>
        <p:txBody>
          <a:bodyPr>
            <a:normAutofit/>
          </a:bodyPr>
          <a:lstStyle/>
          <a:p>
            <a:r>
              <a:rPr lang="en-GB" dirty="0">
                <a:solidFill>
                  <a:schemeClr val="bg1"/>
                </a:solidFill>
              </a:rPr>
              <a:t>Summary | Affinity maturation</a:t>
            </a:r>
          </a:p>
        </p:txBody>
      </p:sp>
      <p:sp>
        <p:nvSpPr>
          <p:cNvPr id="3" name="Content Placeholder 2">
            <a:extLst>
              <a:ext uri="{FF2B5EF4-FFF2-40B4-BE49-F238E27FC236}">
                <a16:creationId xmlns:a16="http://schemas.microsoft.com/office/drawing/2014/main" id="{D99AFAB5-5734-4BC8-901B-F169F972A55F}"/>
              </a:ext>
            </a:extLst>
          </p:cNvPr>
          <p:cNvSpPr>
            <a:spLocks noGrp="1"/>
          </p:cNvSpPr>
          <p:nvPr>
            <p:ph idx="1"/>
          </p:nvPr>
        </p:nvSpPr>
        <p:spPr>
          <a:xfrm>
            <a:off x="116814" y="768097"/>
            <a:ext cx="8910371" cy="5777306"/>
          </a:xfrm>
        </p:spPr>
        <p:txBody>
          <a:bodyPr>
            <a:noAutofit/>
          </a:bodyPr>
          <a:lstStyle/>
          <a:p>
            <a:pPr>
              <a:spcBef>
                <a:spcPts val="600"/>
              </a:spcBef>
            </a:pPr>
            <a:r>
              <a:rPr lang="en-GB" sz="1400" dirty="0"/>
              <a:t>Affinity maturation is the process by which the affinity of antibodies produced in response to a protein antigen increases with prolonged or repeated exposure to that antigen. This increase in affinity is due to point mutations in the V regions, and particularly in the antigen-binding hypervariable regions, of the antibodies produced. </a:t>
            </a:r>
          </a:p>
          <a:p>
            <a:pPr>
              <a:spcBef>
                <a:spcPts val="600"/>
              </a:spcBef>
            </a:pPr>
            <a:r>
              <a:rPr lang="en-GB" sz="1400" dirty="0"/>
              <a:t>Affinity maturation is seen only in responses to helper T cell-dependent protein antigens. </a:t>
            </a:r>
          </a:p>
          <a:p>
            <a:pPr>
              <a:spcBef>
                <a:spcPts val="600"/>
              </a:spcBef>
            </a:pPr>
            <a:r>
              <a:rPr lang="en-GB" sz="1400" dirty="0"/>
              <a:t>Affinity maturation occurs in the germinal </a:t>
            </a:r>
            <a:r>
              <a:rPr lang="en-GB" sz="1400" dirty="0" err="1"/>
              <a:t>centers</a:t>
            </a:r>
            <a:r>
              <a:rPr lang="en-GB" sz="1400" dirty="0"/>
              <a:t> of lymphoid follicles and is the result of somatic hypermutation of Ig genes in dividing B cells followed by the selection of high-affinity B cells by antigen. Some of the progeny of activated B lymphocytes enter lymphoid follicles and form germinal </a:t>
            </a:r>
            <a:r>
              <a:rPr lang="en-GB" sz="1400" dirty="0" err="1"/>
              <a:t>centers</a:t>
            </a:r>
            <a:r>
              <a:rPr lang="en-GB" sz="1400" dirty="0"/>
              <a:t>. Within these germinal </a:t>
            </a:r>
            <a:r>
              <a:rPr lang="en-GB" sz="1400" dirty="0" err="1"/>
              <a:t>centers</a:t>
            </a:r>
            <a:r>
              <a:rPr lang="en-GB" sz="1400" dirty="0"/>
              <a:t>, the B cells proliferate rapidly, with a doubling time of approximately 6 hours, so that one cell may produce about 5000 progeny within a week. (The name "germinal </a:t>
            </a:r>
            <a:r>
              <a:rPr lang="en-GB" sz="1400" dirty="0" err="1"/>
              <a:t>center</a:t>
            </a:r>
            <a:r>
              <a:rPr lang="en-GB" sz="1400" dirty="0"/>
              <a:t>" came from the morphologic observation that some follicles have central regions that stain lightly because they contain large numbers of dividing cells, once believed to be sites of production of lymphocytes.) During this proliferation, the Ig genes of the B cells undergo numerous point mutations. The enzyme AID also plays a critical role in somatic mutation by changing nucleotides in the Ig genes and making them susceptible to the mutational machinery. The frequency of Ig gene mutations is estimated to be one in 10</a:t>
            </a:r>
            <a:r>
              <a:rPr lang="en-GB" sz="1400" baseline="30000" dirty="0"/>
              <a:t>3</a:t>
            </a:r>
            <a:r>
              <a:rPr lang="en-GB" sz="1400" dirty="0"/>
              <a:t> base pairs per cell per division, which is 1000-fold greater than the mutation rate in most other genes. </a:t>
            </a:r>
          </a:p>
          <a:p>
            <a:pPr>
              <a:spcBef>
                <a:spcPts val="600"/>
              </a:spcBef>
            </a:pPr>
            <a:r>
              <a:rPr lang="en-GB" sz="1400" dirty="0"/>
              <a:t>This extensive mutation results in the generation of different B cell clones whose Ig molecules may bind with widely varying affinities to the antigen that initiated the response.</a:t>
            </a:r>
          </a:p>
          <a:p>
            <a:pPr>
              <a:spcBef>
                <a:spcPts val="600"/>
              </a:spcBef>
            </a:pPr>
            <a:r>
              <a:rPr lang="en-GB" sz="1400" dirty="0"/>
              <a:t>Germinal </a:t>
            </a:r>
            <a:r>
              <a:rPr lang="en-GB" sz="1400" dirty="0" err="1"/>
              <a:t>center</a:t>
            </a:r>
            <a:r>
              <a:rPr lang="en-GB" sz="1400" dirty="0"/>
              <a:t> B cells die by apoptosis unless they are rescued by antigen recognition or T cell help. At the same time as somatic hypermutation of Ig genes is going on in germinal </a:t>
            </a:r>
            <a:r>
              <a:rPr lang="en-GB" sz="1400" dirty="0" err="1"/>
              <a:t>centers</a:t>
            </a:r>
            <a:r>
              <a:rPr lang="en-GB" sz="1400" dirty="0"/>
              <a:t>, the antibody that was secreted earlier during the immune response binds residual antigen. The antigen-antibody complexes that are formed may activate complement. These complexes are displayed by cells, called follicular dendritic cells, that reside in the germinal </a:t>
            </a:r>
            <a:r>
              <a:rPr lang="en-GB" sz="1400" dirty="0" err="1"/>
              <a:t>center</a:t>
            </a:r>
            <a:r>
              <a:rPr lang="en-GB" sz="1400" dirty="0"/>
              <a:t> and express receptors for the Fc portions of antibodies and for complement products, both of which help to display the antigen-antibody complexes. Thus, B cells that have undergone somatic hypermutation are given a chance to bind antigen on follicular dendritic cells and be rescued from death. B cells may also bind free antigen, process it, and present peptides to germinal </a:t>
            </a:r>
            <a:r>
              <a:rPr lang="en-GB" sz="1400" dirty="0" err="1"/>
              <a:t>center</a:t>
            </a:r>
            <a:r>
              <a:rPr lang="en-GB" sz="1400" dirty="0"/>
              <a:t> helper T cells, which then provide survival signals. </a:t>
            </a:r>
          </a:p>
          <a:p>
            <a:pPr>
              <a:spcBef>
                <a:spcPts val="600"/>
              </a:spcBef>
            </a:pPr>
            <a:r>
              <a:rPr lang="en-GB" sz="1400" dirty="0"/>
              <a:t>As the immune response to a protein antigen develops, and especially with repeated antigen exposure, the amount of antibody produced increases. As a result, the amount of available antigen decreases. The B cells that are selected to survive must be able to bind antigen at lower and lower concentrations, and therefore these are cells whose antigen receptors are of higher and higher affinity. The selected B cells leave the germinal </a:t>
            </a:r>
            <a:r>
              <a:rPr lang="en-GB" sz="1400" dirty="0" err="1"/>
              <a:t>center</a:t>
            </a:r>
            <a:r>
              <a:rPr lang="en-GB" sz="1400" dirty="0"/>
              <a:t> and secrete antibodies, resulting in increasing affinity of the antibodies produced as the response develops.</a:t>
            </a:r>
          </a:p>
        </p:txBody>
      </p:sp>
    </p:spTree>
    <p:extLst>
      <p:ext uri="{BB962C8B-B14F-4D97-AF65-F5344CB8AC3E}">
        <p14:creationId xmlns:p14="http://schemas.microsoft.com/office/powerpoint/2010/main" val="174609763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9D25E3-D598-4B7F-9353-CDB26401026B}"/>
              </a:ext>
            </a:extLst>
          </p:cNvPr>
          <p:cNvSpPr>
            <a:spLocks noGrp="1"/>
          </p:cNvSpPr>
          <p:nvPr>
            <p:ph type="title"/>
          </p:nvPr>
        </p:nvSpPr>
        <p:spPr/>
        <p:txBody>
          <a:bodyPr/>
          <a:lstStyle/>
          <a:p>
            <a:r>
              <a:rPr lang="en-GB"/>
              <a:t>Class switch recombination (CSR)</a:t>
            </a:r>
            <a:endParaRPr lang="en-GB" dirty="0"/>
          </a:p>
        </p:txBody>
      </p:sp>
      <p:sp>
        <p:nvSpPr>
          <p:cNvPr id="3" name="Content Placeholder 2">
            <a:extLst>
              <a:ext uri="{FF2B5EF4-FFF2-40B4-BE49-F238E27FC236}">
                <a16:creationId xmlns:a16="http://schemas.microsoft.com/office/drawing/2014/main" id="{2E4B0D84-FBF1-4A2C-9611-44BF29A57E1E}"/>
              </a:ext>
            </a:extLst>
          </p:cNvPr>
          <p:cNvSpPr>
            <a:spLocks noGrp="1"/>
          </p:cNvSpPr>
          <p:nvPr>
            <p:ph sz="half" idx="1"/>
          </p:nvPr>
        </p:nvSpPr>
        <p:spPr>
          <a:xfrm>
            <a:off x="0" y="1506310"/>
            <a:ext cx="3886200" cy="4351338"/>
          </a:xfrm>
        </p:spPr>
        <p:txBody>
          <a:bodyPr>
            <a:normAutofit/>
          </a:bodyPr>
          <a:lstStyle/>
          <a:p>
            <a:r>
              <a:rPr lang="en-GB" sz="1800" dirty="0"/>
              <a:t>Class switch recombination (CSR) enables B cells </a:t>
            </a:r>
            <a:r>
              <a:rPr lang="en-GB" sz="1800" b="1" dirty="0"/>
              <a:t>to change their isotype</a:t>
            </a:r>
            <a:r>
              <a:rPr lang="en-GB" sz="1800" dirty="0"/>
              <a:t> from IgM to other isotypes (IgG, </a:t>
            </a:r>
            <a:r>
              <a:rPr lang="en-GB" sz="1800" dirty="0" err="1"/>
              <a:t>IgE</a:t>
            </a:r>
            <a:r>
              <a:rPr lang="en-GB" sz="1800" dirty="0"/>
              <a:t> or IgA) without changing their antigen-binding specificity. </a:t>
            </a:r>
          </a:p>
          <a:p>
            <a:r>
              <a:rPr lang="en-GB" sz="1800" dirty="0"/>
              <a:t>CSR is a </a:t>
            </a:r>
            <a:r>
              <a:rPr lang="en-GB" sz="1800" b="1" dirty="0"/>
              <a:t>deletional recombination </a:t>
            </a:r>
            <a:r>
              <a:rPr lang="en-GB" sz="1800" dirty="0"/>
              <a:t>reaction </a:t>
            </a:r>
            <a:r>
              <a:rPr lang="fr-FR" sz="1800" dirty="0" err="1"/>
              <a:t>that</a:t>
            </a:r>
            <a:r>
              <a:rPr lang="fr-FR" sz="1800" dirty="0"/>
              <a:t> juxtaposes the </a:t>
            </a:r>
            <a:r>
              <a:rPr lang="fr-FR" sz="1800" dirty="0" err="1"/>
              <a:t>rearranged</a:t>
            </a:r>
            <a:r>
              <a:rPr lang="fr-FR" sz="1800" dirty="0"/>
              <a:t> VDJH exon </a:t>
            </a:r>
            <a:r>
              <a:rPr lang="fr-FR" sz="1800" dirty="0" err="1"/>
              <a:t>from</a:t>
            </a:r>
            <a:r>
              <a:rPr lang="fr-FR" sz="1800" dirty="0"/>
              <a:t> </a:t>
            </a:r>
            <a:r>
              <a:rPr lang="fr-FR" sz="1800" dirty="0" err="1"/>
              <a:t>Cμ</a:t>
            </a:r>
            <a:r>
              <a:rPr lang="fr-FR" sz="1800" dirty="0"/>
              <a:t> to one of the </a:t>
            </a:r>
            <a:r>
              <a:rPr lang="fr-FR" sz="1800" dirty="0" err="1"/>
              <a:t>downstream</a:t>
            </a:r>
            <a:r>
              <a:rPr lang="fr-FR" sz="1800" dirty="0"/>
              <a:t> CH </a:t>
            </a:r>
            <a:r>
              <a:rPr lang="fr-FR" sz="1800" dirty="0" err="1"/>
              <a:t>genes</a:t>
            </a:r>
            <a:r>
              <a:rPr lang="fr-FR" sz="1800" dirty="0"/>
              <a:t> </a:t>
            </a:r>
            <a:r>
              <a:rPr lang="fr-FR" sz="1800" dirty="0" err="1"/>
              <a:t>such</a:t>
            </a:r>
            <a:r>
              <a:rPr lang="fr-FR" sz="1800" dirty="0"/>
              <a:t> as </a:t>
            </a:r>
            <a:r>
              <a:rPr lang="fr-FR" sz="1800" dirty="0" err="1"/>
              <a:t>Cγ</a:t>
            </a:r>
            <a:r>
              <a:rPr lang="fr-FR" sz="1800" dirty="0"/>
              <a:t>, </a:t>
            </a:r>
            <a:r>
              <a:rPr lang="fr-FR" sz="1800" dirty="0" err="1"/>
              <a:t>Cε</a:t>
            </a:r>
            <a:r>
              <a:rPr lang="fr-FR" sz="1800" dirty="0"/>
              <a:t> or Cα. </a:t>
            </a:r>
            <a:endParaRPr lang="en-GB" sz="1800" dirty="0"/>
          </a:p>
        </p:txBody>
      </p:sp>
      <p:pic>
        <p:nvPicPr>
          <p:cNvPr id="8" name="Image 2" descr="dia_29_3826.jpg">
            <a:extLst>
              <a:ext uri="{FF2B5EF4-FFF2-40B4-BE49-F238E27FC236}">
                <a16:creationId xmlns:a16="http://schemas.microsoft.com/office/drawing/2014/main" id="{F0E520DB-0B54-4937-B648-3F6CAFB760B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03435" y="1357683"/>
            <a:ext cx="5140565" cy="4819280"/>
          </a:xfrm>
          <a:prstGeom prst="rect">
            <a:avLst/>
          </a:prstGeom>
          <a:ln>
            <a:solidFill>
              <a:srgbClr val="000000"/>
            </a:solidFill>
          </a:ln>
        </p:spPr>
      </p:pic>
    </p:spTree>
    <p:extLst>
      <p:ext uri="{BB962C8B-B14F-4D97-AF65-F5344CB8AC3E}">
        <p14:creationId xmlns:p14="http://schemas.microsoft.com/office/powerpoint/2010/main" val="193592669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70EBF8-B0F0-419F-BDE1-53DE170465FF}"/>
              </a:ext>
            </a:extLst>
          </p:cNvPr>
          <p:cNvSpPr>
            <a:spLocks noGrp="1"/>
          </p:cNvSpPr>
          <p:nvPr>
            <p:ph type="title"/>
          </p:nvPr>
        </p:nvSpPr>
        <p:spPr/>
        <p:txBody>
          <a:bodyPr>
            <a:normAutofit/>
          </a:bodyPr>
          <a:lstStyle/>
          <a:p>
            <a:r>
              <a:rPr lang="en-GB" dirty="0"/>
              <a:t>Class switch recombination (CSR)</a:t>
            </a:r>
          </a:p>
        </p:txBody>
      </p:sp>
      <p:sp>
        <p:nvSpPr>
          <p:cNvPr id="3" name="Content Placeholder 2">
            <a:extLst>
              <a:ext uri="{FF2B5EF4-FFF2-40B4-BE49-F238E27FC236}">
                <a16:creationId xmlns:a16="http://schemas.microsoft.com/office/drawing/2014/main" id="{2B85E2A8-ACA8-40D4-A875-5133F9A32F1F}"/>
              </a:ext>
            </a:extLst>
          </p:cNvPr>
          <p:cNvSpPr>
            <a:spLocks noGrp="1"/>
          </p:cNvSpPr>
          <p:nvPr>
            <p:ph idx="1"/>
          </p:nvPr>
        </p:nvSpPr>
        <p:spPr/>
        <p:txBody>
          <a:bodyPr/>
          <a:lstStyle/>
          <a:p>
            <a:pPr marL="0" indent="0">
              <a:buNone/>
            </a:pPr>
            <a:r>
              <a:rPr lang="en-GB" dirty="0"/>
              <a:t>Isotype switching is not random but </a:t>
            </a:r>
            <a:r>
              <a:rPr lang="en-GB" b="1" dirty="0"/>
              <a:t>regulated by cytokines </a:t>
            </a:r>
            <a:r>
              <a:rPr lang="en-GB" dirty="0"/>
              <a:t>that open the chromatin of the two participating S regions. </a:t>
            </a:r>
          </a:p>
        </p:txBody>
      </p:sp>
      <p:pic>
        <p:nvPicPr>
          <p:cNvPr id="4" name="3827_1.mp4">
            <a:hlinkClick r:id="" action="ppaction://media"/>
            <a:extLst>
              <a:ext uri="{FF2B5EF4-FFF2-40B4-BE49-F238E27FC236}">
                <a16:creationId xmlns:a16="http://schemas.microsoft.com/office/drawing/2014/main" id="{782B4FB6-8E8F-49A4-A548-31CA45763569}"/>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444667" y="1994170"/>
            <a:ext cx="8312729" cy="3948545"/>
          </a:xfrm>
          <a:prstGeom prst="rect">
            <a:avLst/>
          </a:prstGeom>
          <a:ln>
            <a:solidFill>
              <a:srgbClr val="000000"/>
            </a:solidFill>
          </a:ln>
        </p:spPr>
      </p:pic>
    </p:spTree>
    <p:extLst>
      <p:ext uri="{BB962C8B-B14F-4D97-AF65-F5344CB8AC3E}">
        <p14:creationId xmlns:p14="http://schemas.microsoft.com/office/powerpoint/2010/main" val="390365458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315B3B-0552-4EF8-8AC1-A77D9335C944}"/>
              </a:ext>
            </a:extLst>
          </p:cNvPr>
          <p:cNvSpPr>
            <a:spLocks noGrp="1"/>
          </p:cNvSpPr>
          <p:nvPr>
            <p:ph type="title"/>
          </p:nvPr>
        </p:nvSpPr>
        <p:spPr/>
        <p:txBody>
          <a:bodyPr>
            <a:normAutofit/>
          </a:bodyPr>
          <a:lstStyle/>
          <a:p>
            <a:r>
              <a:rPr lang="en-GB" dirty="0"/>
              <a:t>Class switch recombination</a:t>
            </a:r>
          </a:p>
        </p:txBody>
      </p:sp>
      <p:sp>
        <p:nvSpPr>
          <p:cNvPr id="3" name="Content Placeholder 2">
            <a:extLst>
              <a:ext uri="{FF2B5EF4-FFF2-40B4-BE49-F238E27FC236}">
                <a16:creationId xmlns:a16="http://schemas.microsoft.com/office/drawing/2014/main" id="{F6744753-5DA7-4A10-AF1B-92B6D5D67CDC}"/>
              </a:ext>
            </a:extLst>
          </p:cNvPr>
          <p:cNvSpPr>
            <a:spLocks noGrp="1"/>
          </p:cNvSpPr>
          <p:nvPr>
            <p:ph sz="half" idx="1"/>
          </p:nvPr>
        </p:nvSpPr>
        <p:spPr>
          <a:xfrm>
            <a:off x="366140" y="1069721"/>
            <a:ext cx="8668131" cy="4351338"/>
          </a:xfrm>
        </p:spPr>
        <p:txBody>
          <a:bodyPr>
            <a:normAutofit/>
          </a:bodyPr>
          <a:lstStyle/>
          <a:p>
            <a:r>
              <a:rPr lang="en-GB" sz="1800" dirty="0"/>
              <a:t>Switching cytokines are produced by antigen-specific activated T cells. </a:t>
            </a:r>
          </a:p>
          <a:p>
            <a:r>
              <a:rPr lang="en-GB" sz="1800" dirty="0"/>
              <a:t>Cytokines elicit the type of antibody that is appropriate to fight the type of pathogen encountered. </a:t>
            </a:r>
          </a:p>
          <a:p>
            <a:endParaRPr lang="en-GB" sz="1800" dirty="0"/>
          </a:p>
        </p:txBody>
      </p:sp>
      <p:pic>
        <p:nvPicPr>
          <p:cNvPr id="5" name="Picture 1">
            <a:extLst>
              <a:ext uri="{FF2B5EF4-FFF2-40B4-BE49-F238E27FC236}">
                <a16:creationId xmlns:a16="http://schemas.microsoft.com/office/drawing/2014/main" id="{FE20AE7E-61DD-41F6-B2A0-B6344F70595A}"/>
              </a:ext>
            </a:extLst>
          </p:cNvPr>
          <p:cNvPicPr>
            <a:picLocks noChangeAspect="1"/>
          </p:cNvPicPr>
          <p:nvPr/>
        </p:nvPicPr>
        <p:blipFill rotWithShape="1">
          <a:blip r:embed="rId2">
            <a:extLst>
              <a:ext uri="{28A0092B-C50C-407E-A947-70E740481C1C}">
                <a14:useLocalDpi xmlns:a14="http://schemas.microsoft.com/office/drawing/2010/main" val="0"/>
              </a:ext>
            </a:extLst>
          </a:blip>
          <a:srcRect b="2547"/>
          <a:stretch/>
        </p:blipFill>
        <p:spPr bwMode="auto">
          <a:xfrm>
            <a:off x="1950243" y="2193163"/>
            <a:ext cx="5243513" cy="418325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 name="Rectangle 5">
            <a:extLst>
              <a:ext uri="{FF2B5EF4-FFF2-40B4-BE49-F238E27FC236}">
                <a16:creationId xmlns:a16="http://schemas.microsoft.com/office/drawing/2014/main" id="{2F4AB9D7-4975-47C1-B10F-7E8BFE085106}"/>
              </a:ext>
            </a:extLst>
          </p:cNvPr>
          <p:cNvSpPr/>
          <p:nvPr/>
        </p:nvSpPr>
        <p:spPr>
          <a:xfrm>
            <a:off x="5980667" y="6376416"/>
            <a:ext cx="1303562" cy="369332"/>
          </a:xfrm>
          <a:prstGeom prst="rect">
            <a:avLst/>
          </a:prstGeom>
        </p:spPr>
        <p:txBody>
          <a:bodyPr wrap="none">
            <a:spAutoFit/>
          </a:bodyPr>
          <a:lstStyle/>
          <a:p>
            <a:r>
              <a:rPr lang="en-GB" dirty="0"/>
              <a:t>(in humans)</a:t>
            </a:r>
          </a:p>
        </p:txBody>
      </p:sp>
    </p:spTree>
    <p:extLst>
      <p:ext uri="{BB962C8B-B14F-4D97-AF65-F5344CB8AC3E}">
        <p14:creationId xmlns:p14="http://schemas.microsoft.com/office/powerpoint/2010/main" val="23819848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A66C21-A88B-4BB1-A585-B4DD89117FEA}"/>
              </a:ext>
            </a:extLst>
          </p:cNvPr>
          <p:cNvSpPr>
            <a:spLocks noGrp="1"/>
          </p:cNvSpPr>
          <p:nvPr>
            <p:ph type="title"/>
          </p:nvPr>
        </p:nvSpPr>
        <p:spPr>
          <a:solidFill>
            <a:srgbClr val="C00000"/>
          </a:solidFill>
        </p:spPr>
        <p:txBody>
          <a:bodyPr/>
          <a:lstStyle/>
          <a:p>
            <a:r>
              <a:rPr lang="fr-CH">
                <a:solidFill>
                  <a:schemeClr val="bg1"/>
                </a:solidFill>
              </a:rPr>
              <a:t>Summary | Heavy Chain Isotype (class) switching</a:t>
            </a:r>
            <a:endParaRPr lang="en-GB" dirty="0">
              <a:solidFill>
                <a:schemeClr val="bg1"/>
              </a:solidFill>
            </a:endParaRPr>
          </a:p>
        </p:txBody>
      </p:sp>
      <p:sp>
        <p:nvSpPr>
          <p:cNvPr id="3" name="Content Placeholder 2">
            <a:extLst>
              <a:ext uri="{FF2B5EF4-FFF2-40B4-BE49-F238E27FC236}">
                <a16:creationId xmlns:a16="http://schemas.microsoft.com/office/drawing/2014/main" id="{4B102760-6DCA-4CC0-AD78-8CF25CD7A8C2}"/>
              </a:ext>
            </a:extLst>
          </p:cNvPr>
          <p:cNvSpPr>
            <a:spLocks noGrp="1"/>
          </p:cNvSpPr>
          <p:nvPr>
            <p:ph idx="1"/>
          </p:nvPr>
        </p:nvSpPr>
        <p:spPr>
          <a:xfrm>
            <a:off x="233629" y="903910"/>
            <a:ext cx="8734806" cy="5826074"/>
          </a:xfrm>
        </p:spPr>
        <p:txBody>
          <a:bodyPr>
            <a:normAutofit fontScale="92500" lnSpcReduction="10000"/>
          </a:bodyPr>
          <a:lstStyle/>
          <a:p>
            <a:r>
              <a:rPr lang="en-GB" sz="1600" dirty="0"/>
              <a:t>Helper T cells stimulate the progeny of IgM and </a:t>
            </a:r>
            <a:r>
              <a:rPr lang="en-GB" sz="1600" dirty="0" err="1"/>
              <a:t>IgD</a:t>
            </a:r>
            <a:r>
              <a:rPr lang="en-GB" sz="1600" dirty="0"/>
              <a:t>-expressing B lymphocytes to produce antibodies of different heavy chain isotypes.</a:t>
            </a:r>
          </a:p>
          <a:p>
            <a:r>
              <a:rPr lang="en-GB" sz="1600" dirty="0"/>
              <a:t>Heavy chain isotype switching is induced by a combination of CD40L-mediated signals and cytokines. In the absence of CD40 or CD40L, B cells secrete only IgM and fail to switch to other isotypes, indicating the essential role of this ligand-receptor pair in class switching. </a:t>
            </a:r>
          </a:p>
          <a:p>
            <a:r>
              <a:rPr lang="en-GB" sz="1600" dirty="0"/>
              <a:t>The molecular basis of heavy chain isotype switching: IgM-producing B cells, which have not undergone switching, contain in their Ig heavy chain locus a rearranged VDJ gene adjacent to the first constant region cluster, which is </a:t>
            </a:r>
            <a:r>
              <a:rPr lang="en-GB" sz="1600" dirty="0" err="1"/>
              <a:t>Cμ</a:t>
            </a:r>
            <a:r>
              <a:rPr lang="en-GB" sz="1600" dirty="0"/>
              <a:t>. Thus, the first antibody produced by B cells is IgM. Signals from CD40 and cytokine receptors stimulate transcription through one of the constant regions that is downstream of </a:t>
            </a:r>
            <a:r>
              <a:rPr lang="en-GB" sz="1600" dirty="0" err="1"/>
              <a:t>Cμ</a:t>
            </a:r>
            <a:r>
              <a:rPr lang="en-GB" sz="1600" dirty="0"/>
              <a:t>. In the intron 5' of each constant region (except </a:t>
            </a:r>
            <a:r>
              <a:rPr lang="en-GB" sz="1600" dirty="0" err="1"/>
              <a:t>Cδ</a:t>
            </a:r>
            <a:r>
              <a:rPr lang="en-GB" sz="1600" dirty="0"/>
              <a:t>) is a conserved nucleotide sequence called the switch region. When a downstream constant region becomes transcriptionally active, the switch region 3' of </a:t>
            </a:r>
            <a:r>
              <a:rPr lang="en-GB" sz="1600" dirty="0" err="1"/>
              <a:t>Cμ</a:t>
            </a:r>
            <a:r>
              <a:rPr lang="en-GB" sz="1600" dirty="0"/>
              <a:t> recombines with the switch region 5' of that downstream constant region, and the intervening DNA is deleted. The enzyme called activation-induced deaminase (AID) plays a key role in these events by making nucleotides susceptible to cleavage and thus accessible to recombination. Predictably, CD40 signals induce the expression of AID. This process is called switch recombination. It brings the rearranged VDJ adjacent to a downstream C region. The result is that the B cell begins to produce a new heavy chain isotype (which is determined by the C region of the antibody) with the same specificity as that of the original B cell (because specificity is determined by the rearranged VDJ).</a:t>
            </a:r>
          </a:p>
          <a:p>
            <a:r>
              <a:rPr lang="en-GB" sz="1600" dirty="0"/>
              <a:t>Cytokines produced by helper T cells determine which heavy chain isotype is produced. For instance, the production of opsonizing antibodies, which bind to phagocyte Fc receptors, is stimulated by interferon (IFN)-γ, the signature cytokine of TH1 cells. By contrast, switching to the </a:t>
            </a:r>
            <a:r>
              <a:rPr lang="en-GB" sz="1600" dirty="0" err="1"/>
              <a:t>IgE</a:t>
            </a:r>
            <a:r>
              <a:rPr lang="en-GB" sz="1600" dirty="0"/>
              <a:t> class is stimulated by interleukin (IL)-4, the signature cytokine of TH2 cells. Thus, the nature of the helper T cell response to a microbe guides the subsequent antibody response, making it optimal for combating that microbe. These are excellent examples of how different components of the immune system are regulated in a coordinated fashion and function together in </a:t>
            </a:r>
            <a:r>
              <a:rPr lang="en-GB" sz="1600" dirty="0" err="1"/>
              <a:t>defense</a:t>
            </a:r>
            <a:r>
              <a:rPr lang="en-GB" sz="1600" dirty="0"/>
              <a:t> against different types of microbes, and how helper T cells may function as the "master" controllers of immune responses.</a:t>
            </a:r>
          </a:p>
          <a:p>
            <a:r>
              <a:rPr lang="en-GB" sz="1600" dirty="0"/>
              <a:t>The nature of antibody isotypes produced is also influenced by the site of immune responses. For instance, IgA antibody is the major isotype produced in mucosal lymphoid tissues. </a:t>
            </a:r>
          </a:p>
        </p:txBody>
      </p:sp>
    </p:spTree>
    <p:extLst>
      <p:ext uri="{BB962C8B-B14F-4D97-AF65-F5344CB8AC3E}">
        <p14:creationId xmlns:p14="http://schemas.microsoft.com/office/powerpoint/2010/main" val="395879025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66151F14-0650-488E-A4D4-F8DFEF015EA4}"/>
              </a:ext>
            </a:extLst>
          </p:cNvPr>
          <p:cNvPicPr>
            <a:picLocks noChangeAspect="1"/>
          </p:cNvPicPr>
          <p:nvPr/>
        </p:nvPicPr>
        <p:blipFill>
          <a:blip r:embed="rId2"/>
          <a:stretch>
            <a:fillRect/>
          </a:stretch>
        </p:blipFill>
        <p:spPr>
          <a:xfrm>
            <a:off x="620233" y="1477713"/>
            <a:ext cx="8312727" cy="3783461"/>
          </a:xfrm>
          <a:prstGeom prst="rect">
            <a:avLst/>
          </a:prstGeom>
        </p:spPr>
      </p:pic>
      <p:sp>
        <p:nvSpPr>
          <p:cNvPr id="2" name="Title 1">
            <a:extLst>
              <a:ext uri="{FF2B5EF4-FFF2-40B4-BE49-F238E27FC236}">
                <a16:creationId xmlns:a16="http://schemas.microsoft.com/office/drawing/2014/main" id="{0465FA8D-EC1D-440A-946C-1D73EF74D0F1}"/>
              </a:ext>
            </a:extLst>
          </p:cNvPr>
          <p:cNvSpPr>
            <a:spLocks noGrp="1"/>
          </p:cNvSpPr>
          <p:nvPr>
            <p:ph type="title"/>
          </p:nvPr>
        </p:nvSpPr>
        <p:spPr/>
        <p:txBody>
          <a:bodyPr/>
          <a:lstStyle/>
          <a:p>
            <a:r>
              <a:rPr lang="en-GB"/>
              <a:t>Germinal center reaction: consequences</a:t>
            </a:r>
            <a:endParaRPr lang="en-GB" dirty="0"/>
          </a:p>
        </p:txBody>
      </p:sp>
      <p:sp>
        <p:nvSpPr>
          <p:cNvPr id="3" name="Content Placeholder 2">
            <a:extLst>
              <a:ext uri="{FF2B5EF4-FFF2-40B4-BE49-F238E27FC236}">
                <a16:creationId xmlns:a16="http://schemas.microsoft.com/office/drawing/2014/main" id="{EDD555C3-20CE-45B0-A945-899BB1C89532}"/>
              </a:ext>
            </a:extLst>
          </p:cNvPr>
          <p:cNvSpPr>
            <a:spLocks noGrp="1"/>
          </p:cNvSpPr>
          <p:nvPr>
            <p:ph idx="1"/>
          </p:nvPr>
        </p:nvSpPr>
        <p:spPr>
          <a:xfrm>
            <a:off x="409194" y="5347894"/>
            <a:ext cx="8734806" cy="1510106"/>
          </a:xfrm>
        </p:spPr>
        <p:txBody>
          <a:bodyPr/>
          <a:lstStyle/>
          <a:p>
            <a:r>
              <a:rPr lang="en-GB" dirty="0"/>
              <a:t>The follicular reaction gives rise to class-switched plasma cells and memory B cells. Memory B cells no longer express membrane-bound </a:t>
            </a:r>
            <a:r>
              <a:rPr lang="en-GB" dirty="0" err="1"/>
              <a:t>IgD</a:t>
            </a:r>
            <a:r>
              <a:rPr lang="en-GB" dirty="0"/>
              <a:t> and IgM. Instead, they carry membrane-bound </a:t>
            </a:r>
            <a:r>
              <a:rPr lang="en-GB" dirty="0" err="1"/>
              <a:t>Igs</a:t>
            </a:r>
            <a:r>
              <a:rPr lang="en-GB" dirty="0"/>
              <a:t> with IgG, IgA or </a:t>
            </a:r>
            <a:r>
              <a:rPr lang="en-GB" dirty="0" err="1"/>
              <a:t>IgE</a:t>
            </a:r>
            <a:r>
              <a:rPr lang="en-GB" dirty="0"/>
              <a:t> heavy chains.</a:t>
            </a:r>
          </a:p>
          <a:p>
            <a:r>
              <a:rPr lang="fr-FR" dirty="0"/>
              <a:t>The </a:t>
            </a:r>
            <a:r>
              <a:rPr lang="fr-FR" dirty="0" err="1"/>
              <a:t>follicular</a:t>
            </a:r>
            <a:r>
              <a:rPr lang="fr-FR" dirty="0"/>
              <a:t> </a:t>
            </a:r>
            <a:r>
              <a:rPr lang="fr-FR" dirty="0" err="1"/>
              <a:t>reaction</a:t>
            </a:r>
            <a:r>
              <a:rPr lang="fr-FR" dirty="0"/>
              <a:t> </a:t>
            </a:r>
            <a:r>
              <a:rPr lang="fr-FR" dirty="0" err="1"/>
              <a:t>gives</a:t>
            </a:r>
            <a:r>
              <a:rPr lang="fr-FR" dirty="0"/>
              <a:t> </a:t>
            </a:r>
            <a:r>
              <a:rPr lang="fr-FR" dirty="0" err="1"/>
              <a:t>rise</a:t>
            </a:r>
            <a:r>
              <a:rPr lang="fr-FR" dirty="0"/>
              <a:t> to high-</a:t>
            </a:r>
            <a:r>
              <a:rPr lang="fr-FR" dirty="0" err="1"/>
              <a:t>affinity</a:t>
            </a:r>
            <a:r>
              <a:rPr lang="fr-FR" dirty="0"/>
              <a:t> </a:t>
            </a:r>
            <a:r>
              <a:rPr lang="fr-FR" dirty="0" err="1"/>
              <a:t>Igs</a:t>
            </a:r>
            <a:r>
              <a:rPr lang="fr-FR" dirty="0"/>
              <a:t>.    </a:t>
            </a:r>
            <a:endParaRPr lang="en-GB" dirty="0"/>
          </a:p>
        </p:txBody>
      </p:sp>
      <p:sp>
        <p:nvSpPr>
          <p:cNvPr id="6" name="Text Box 22">
            <a:extLst>
              <a:ext uri="{FF2B5EF4-FFF2-40B4-BE49-F238E27FC236}">
                <a16:creationId xmlns:a16="http://schemas.microsoft.com/office/drawing/2014/main" id="{626ADCC9-2B23-4A92-A3A8-C9C0E810F1D9}"/>
              </a:ext>
            </a:extLst>
          </p:cNvPr>
          <p:cNvSpPr txBox="1">
            <a:spLocks noChangeArrowheads="1"/>
          </p:cNvSpPr>
          <p:nvPr/>
        </p:nvSpPr>
        <p:spPr bwMode="auto">
          <a:xfrm>
            <a:off x="687659" y="4209602"/>
            <a:ext cx="1062983"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dirty="0" err="1">
                <a:latin typeface="+mj-lt"/>
              </a:rPr>
              <a:t>Naive</a:t>
            </a:r>
            <a:r>
              <a:rPr lang="fr-CH" sz="1400" dirty="0">
                <a:latin typeface="+mj-lt"/>
              </a:rPr>
              <a:t> B </a:t>
            </a:r>
            <a:r>
              <a:rPr lang="fr-CH" sz="1400" dirty="0" err="1">
                <a:latin typeface="+mj-lt"/>
              </a:rPr>
              <a:t>cells</a:t>
            </a:r>
            <a:endParaRPr lang="fr-FR" sz="1400" dirty="0">
              <a:latin typeface="+mj-lt"/>
            </a:endParaRPr>
          </a:p>
        </p:txBody>
      </p:sp>
      <p:sp>
        <p:nvSpPr>
          <p:cNvPr id="7" name="Text Box 24">
            <a:extLst>
              <a:ext uri="{FF2B5EF4-FFF2-40B4-BE49-F238E27FC236}">
                <a16:creationId xmlns:a16="http://schemas.microsoft.com/office/drawing/2014/main" id="{4F44773E-BDA8-4F14-8347-349BDB7A078B}"/>
              </a:ext>
            </a:extLst>
          </p:cNvPr>
          <p:cNvSpPr txBox="1">
            <a:spLocks noChangeArrowheads="1"/>
          </p:cNvSpPr>
          <p:nvPr/>
        </p:nvSpPr>
        <p:spPr bwMode="auto">
          <a:xfrm>
            <a:off x="571811" y="3608380"/>
            <a:ext cx="503664"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b="0" dirty="0">
                <a:latin typeface="+mj-lt"/>
              </a:rPr>
              <a:t>IgM</a:t>
            </a:r>
            <a:endParaRPr lang="fr-FR" sz="1600" b="0" dirty="0">
              <a:latin typeface="+mj-lt"/>
            </a:endParaRPr>
          </a:p>
        </p:txBody>
      </p:sp>
      <p:sp>
        <p:nvSpPr>
          <p:cNvPr id="8" name="Text Box 25">
            <a:extLst>
              <a:ext uri="{FF2B5EF4-FFF2-40B4-BE49-F238E27FC236}">
                <a16:creationId xmlns:a16="http://schemas.microsoft.com/office/drawing/2014/main" id="{89D8DFB8-ED45-482B-A30F-C07A383D5A71}"/>
              </a:ext>
            </a:extLst>
          </p:cNvPr>
          <p:cNvSpPr txBox="1">
            <a:spLocks noChangeArrowheads="1"/>
          </p:cNvSpPr>
          <p:nvPr/>
        </p:nvSpPr>
        <p:spPr bwMode="auto">
          <a:xfrm>
            <a:off x="1473512" y="3605205"/>
            <a:ext cx="455574"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b="0">
                <a:latin typeface="+mj-lt"/>
              </a:rPr>
              <a:t>IgD</a:t>
            </a:r>
            <a:endParaRPr lang="fr-FR" sz="1600" b="0">
              <a:latin typeface="+mj-lt"/>
            </a:endParaRPr>
          </a:p>
        </p:txBody>
      </p:sp>
      <p:sp>
        <p:nvSpPr>
          <p:cNvPr id="9" name="Text Box 34">
            <a:extLst>
              <a:ext uri="{FF2B5EF4-FFF2-40B4-BE49-F238E27FC236}">
                <a16:creationId xmlns:a16="http://schemas.microsoft.com/office/drawing/2014/main" id="{E89FD543-282D-4B4F-B030-44C12E01CE3B}"/>
              </a:ext>
            </a:extLst>
          </p:cNvPr>
          <p:cNvSpPr txBox="1">
            <a:spLocks noChangeArrowheads="1"/>
          </p:cNvSpPr>
          <p:nvPr/>
        </p:nvSpPr>
        <p:spPr bwMode="auto">
          <a:xfrm>
            <a:off x="3478405" y="4209602"/>
            <a:ext cx="1525033"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algn="ctr" eaLnBrk="1" hangingPunct="1"/>
            <a:r>
              <a:rPr lang="fr-CH" sz="1400" dirty="0" err="1">
                <a:latin typeface="+mj-lt"/>
              </a:rPr>
              <a:t>Proliferating</a:t>
            </a:r>
            <a:r>
              <a:rPr lang="fr-CH" sz="1400" dirty="0">
                <a:latin typeface="+mj-lt"/>
              </a:rPr>
              <a:t> B </a:t>
            </a:r>
            <a:r>
              <a:rPr lang="fr-CH" sz="1400" dirty="0" err="1">
                <a:latin typeface="+mj-lt"/>
              </a:rPr>
              <a:t>cells</a:t>
            </a:r>
            <a:endParaRPr lang="fr-CH" sz="1400" dirty="0">
              <a:latin typeface="+mj-lt"/>
            </a:endParaRPr>
          </a:p>
        </p:txBody>
      </p:sp>
      <p:sp>
        <p:nvSpPr>
          <p:cNvPr id="10" name="Text Box 75">
            <a:extLst>
              <a:ext uri="{FF2B5EF4-FFF2-40B4-BE49-F238E27FC236}">
                <a16:creationId xmlns:a16="http://schemas.microsoft.com/office/drawing/2014/main" id="{5DDEAF8B-7A5C-4A94-95A1-24A51B5F9CFA}"/>
              </a:ext>
            </a:extLst>
          </p:cNvPr>
          <p:cNvSpPr txBox="1">
            <a:spLocks noChangeArrowheads="1"/>
          </p:cNvSpPr>
          <p:nvPr/>
        </p:nvSpPr>
        <p:spPr bwMode="auto">
          <a:xfrm rot="18100645">
            <a:off x="5497833" y="2330964"/>
            <a:ext cx="1035861"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dirty="0">
                <a:latin typeface="+mj-lt"/>
              </a:rPr>
              <a:t>Plasma </a:t>
            </a:r>
            <a:r>
              <a:rPr lang="fr-CH" sz="1400" dirty="0" err="1">
                <a:latin typeface="+mj-lt"/>
              </a:rPr>
              <a:t>cells</a:t>
            </a:r>
            <a:endParaRPr lang="fr-FR" sz="1400" dirty="0">
              <a:latin typeface="+mj-lt"/>
            </a:endParaRPr>
          </a:p>
        </p:txBody>
      </p:sp>
      <p:sp>
        <p:nvSpPr>
          <p:cNvPr id="11" name="Text Box 76">
            <a:extLst>
              <a:ext uri="{FF2B5EF4-FFF2-40B4-BE49-F238E27FC236}">
                <a16:creationId xmlns:a16="http://schemas.microsoft.com/office/drawing/2014/main" id="{3307F38B-66FB-429B-ADA9-218722D4FA1C}"/>
              </a:ext>
            </a:extLst>
          </p:cNvPr>
          <p:cNvSpPr txBox="1">
            <a:spLocks noChangeArrowheads="1"/>
          </p:cNvSpPr>
          <p:nvPr/>
        </p:nvSpPr>
        <p:spPr bwMode="auto">
          <a:xfrm rot="3469773">
            <a:off x="5481768" y="3427927"/>
            <a:ext cx="1137747"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dirty="0">
                <a:latin typeface="+mj-lt"/>
              </a:rPr>
              <a:t>Memory </a:t>
            </a:r>
            <a:r>
              <a:rPr lang="fr-CH" sz="1400" dirty="0" err="1">
                <a:latin typeface="+mj-lt"/>
              </a:rPr>
              <a:t>cells</a:t>
            </a:r>
            <a:endParaRPr lang="fr-FR" sz="1400" dirty="0">
              <a:latin typeface="+mj-lt"/>
            </a:endParaRPr>
          </a:p>
        </p:txBody>
      </p:sp>
      <p:sp>
        <p:nvSpPr>
          <p:cNvPr id="12" name="Arrow: Pentagon 11">
            <a:extLst>
              <a:ext uri="{FF2B5EF4-FFF2-40B4-BE49-F238E27FC236}">
                <a16:creationId xmlns:a16="http://schemas.microsoft.com/office/drawing/2014/main" id="{E9372762-782A-4387-9403-D8F6B73BC55B}"/>
              </a:ext>
            </a:extLst>
          </p:cNvPr>
          <p:cNvSpPr/>
          <p:nvPr/>
        </p:nvSpPr>
        <p:spPr>
          <a:xfrm>
            <a:off x="224946" y="954286"/>
            <a:ext cx="1645920" cy="426321"/>
          </a:xfrm>
          <a:prstGeom prst="homePlat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Ag recognition</a:t>
            </a:r>
          </a:p>
        </p:txBody>
      </p:sp>
      <p:sp>
        <p:nvSpPr>
          <p:cNvPr id="13" name="Arrow: Pentagon 12">
            <a:extLst>
              <a:ext uri="{FF2B5EF4-FFF2-40B4-BE49-F238E27FC236}">
                <a16:creationId xmlns:a16="http://schemas.microsoft.com/office/drawing/2014/main" id="{ADEBF0C6-B42F-4728-88C1-E7DD00FBC9E5}"/>
              </a:ext>
            </a:extLst>
          </p:cNvPr>
          <p:cNvSpPr/>
          <p:nvPr/>
        </p:nvSpPr>
        <p:spPr>
          <a:xfrm>
            <a:off x="1870865" y="954286"/>
            <a:ext cx="1286517" cy="426321"/>
          </a:xfrm>
          <a:prstGeom prst="homePlat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Activation</a:t>
            </a:r>
          </a:p>
        </p:txBody>
      </p:sp>
      <p:sp>
        <p:nvSpPr>
          <p:cNvPr id="14" name="Arrow: Pentagon 13">
            <a:extLst>
              <a:ext uri="{FF2B5EF4-FFF2-40B4-BE49-F238E27FC236}">
                <a16:creationId xmlns:a16="http://schemas.microsoft.com/office/drawing/2014/main" id="{58593294-92C0-4511-AD09-80C02DF95A28}"/>
              </a:ext>
            </a:extLst>
          </p:cNvPr>
          <p:cNvSpPr/>
          <p:nvPr/>
        </p:nvSpPr>
        <p:spPr>
          <a:xfrm>
            <a:off x="3157382" y="954286"/>
            <a:ext cx="2564138" cy="426321"/>
          </a:xfrm>
          <a:prstGeom prst="homePlat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Clonal expansion</a:t>
            </a:r>
          </a:p>
        </p:txBody>
      </p:sp>
      <p:sp>
        <p:nvSpPr>
          <p:cNvPr id="15" name="Arrow: Pentagon 14">
            <a:extLst>
              <a:ext uri="{FF2B5EF4-FFF2-40B4-BE49-F238E27FC236}">
                <a16:creationId xmlns:a16="http://schemas.microsoft.com/office/drawing/2014/main" id="{2F58565B-EA0C-4ACE-972A-91387B4CAA96}"/>
              </a:ext>
            </a:extLst>
          </p:cNvPr>
          <p:cNvSpPr/>
          <p:nvPr/>
        </p:nvSpPr>
        <p:spPr>
          <a:xfrm>
            <a:off x="5721520" y="964673"/>
            <a:ext cx="2971376" cy="426321"/>
          </a:xfrm>
          <a:prstGeom prst="homePlat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Differentiation</a:t>
            </a:r>
          </a:p>
        </p:txBody>
      </p:sp>
      <p:sp>
        <p:nvSpPr>
          <p:cNvPr id="16" name="Text Box 5">
            <a:extLst>
              <a:ext uri="{FF2B5EF4-FFF2-40B4-BE49-F238E27FC236}">
                <a16:creationId xmlns:a16="http://schemas.microsoft.com/office/drawing/2014/main" id="{308CA9B6-6F7D-4D1B-8139-4F47A6CA4ABC}"/>
              </a:ext>
            </a:extLst>
          </p:cNvPr>
          <p:cNvSpPr txBox="1">
            <a:spLocks noChangeArrowheads="1"/>
          </p:cNvSpPr>
          <p:nvPr/>
        </p:nvSpPr>
        <p:spPr bwMode="auto">
          <a:xfrm>
            <a:off x="2031383" y="2045978"/>
            <a:ext cx="1015021"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b="0" dirty="0">
                <a:latin typeface="+mj-lt"/>
              </a:rPr>
              <a:t>T </a:t>
            </a:r>
            <a:r>
              <a:rPr lang="fr-CH" sz="1600" b="0" dirty="0" err="1">
                <a:latin typeface="+mj-lt"/>
              </a:rPr>
              <a:t>cell</a:t>
            </a:r>
            <a:r>
              <a:rPr lang="fr-CH" sz="1600" b="0" dirty="0">
                <a:latin typeface="+mj-lt"/>
              </a:rPr>
              <a:t> help</a:t>
            </a:r>
            <a:endParaRPr lang="fr-FR" sz="1600" b="0" dirty="0">
              <a:latin typeface="+mj-lt"/>
            </a:endParaRPr>
          </a:p>
        </p:txBody>
      </p:sp>
    </p:spTree>
    <p:extLst>
      <p:ext uri="{BB962C8B-B14F-4D97-AF65-F5344CB8AC3E}">
        <p14:creationId xmlns:p14="http://schemas.microsoft.com/office/powerpoint/2010/main" val="404738401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AB6D9C-49C6-48A2-B80D-50F851BD7D48}"/>
              </a:ext>
            </a:extLst>
          </p:cNvPr>
          <p:cNvSpPr>
            <a:spLocks noGrp="1"/>
          </p:cNvSpPr>
          <p:nvPr>
            <p:ph type="title"/>
          </p:nvPr>
        </p:nvSpPr>
        <p:spPr/>
        <p:txBody>
          <a:bodyPr/>
          <a:lstStyle/>
          <a:p>
            <a:r>
              <a:rPr lang="en-GB"/>
              <a:t>Follicular plasma cells</a:t>
            </a:r>
            <a:endParaRPr lang="en-GB" dirty="0"/>
          </a:p>
        </p:txBody>
      </p:sp>
      <p:sp>
        <p:nvSpPr>
          <p:cNvPr id="3" name="Content Placeholder 2">
            <a:extLst>
              <a:ext uri="{FF2B5EF4-FFF2-40B4-BE49-F238E27FC236}">
                <a16:creationId xmlns:a16="http://schemas.microsoft.com/office/drawing/2014/main" id="{3778670D-112D-4A46-8C09-472464E4113A}"/>
              </a:ext>
            </a:extLst>
          </p:cNvPr>
          <p:cNvSpPr>
            <a:spLocks noGrp="1"/>
          </p:cNvSpPr>
          <p:nvPr>
            <p:ph idx="1"/>
          </p:nvPr>
        </p:nvSpPr>
        <p:spPr>
          <a:xfrm>
            <a:off x="226743" y="880250"/>
            <a:ext cx="8734806" cy="5365216"/>
          </a:xfrm>
        </p:spPr>
        <p:txBody>
          <a:bodyPr/>
          <a:lstStyle/>
          <a:p>
            <a:r>
              <a:rPr lang="en-GB" dirty="0"/>
              <a:t>Follicular plasma cells go to survival niches such as the bone marrow.</a:t>
            </a:r>
          </a:p>
          <a:p>
            <a:r>
              <a:rPr lang="en-GB" dirty="0"/>
              <a:t>Follicular plasma cells continually produce secreted antibodies which make an important contribution to the maintenance of serum antibody levels for a long time after antigen exposure and protect the host against re-infection. </a:t>
            </a:r>
          </a:p>
          <a:p>
            <a:endParaRPr lang="en-GB" dirty="0"/>
          </a:p>
        </p:txBody>
      </p:sp>
      <p:sp>
        <p:nvSpPr>
          <p:cNvPr id="32" name="Rectangle 22">
            <a:extLst>
              <a:ext uri="{FF2B5EF4-FFF2-40B4-BE49-F238E27FC236}">
                <a16:creationId xmlns:a16="http://schemas.microsoft.com/office/drawing/2014/main" id="{EE4A7BB5-4546-49A3-8577-3840A94B25F8}"/>
              </a:ext>
            </a:extLst>
          </p:cNvPr>
          <p:cNvSpPr>
            <a:spLocks noChangeArrowheads="1"/>
          </p:cNvSpPr>
          <p:nvPr/>
        </p:nvSpPr>
        <p:spPr bwMode="auto">
          <a:xfrm>
            <a:off x="7117928" y="2864358"/>
            <a:ext cx="1105831" cy="1152525"/>
          </a:xfrm>
          <a:prstGeom prst="rect">
            <a:avLst/>
          </a:prstGeom>
          <a:noFill/>
          <a:ln w="9525">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pPr eaLnBrk="1" hangingPunct="1"/>
            <a:endParaRPr lang="fr-FR" sz="1600">
              <a:latin typeface="+mj-lt"/>
            </a:endParaRPr>
          </a:p>
        </p:txBody>
      </p:sp>
      <p:sp>
        <p:nvSpPr>
          <p:cNvPr id="33" name="Rectangle 23">
            <a:extLst>
              <a:ext uri="{FF2B5EF4-FFF2-40B4-BE49-F238E27FC236}">
                <a16:creationId xmlns:a16="http://schemas.microsoft.com/office/drawing/2014/main" id="{5A6758BE-DE2E-4B1B-BE94-443AD90B43E6}"/>
              </a:ext>
            </a:extLst>
          </p:cNvPr>
          <p:cNvSpPr>
            <a:spLocks noChangeArrowheads="1"/>
          </p:cNvSpPr>
          <p:nvPr/>
        </p:nvSpPr>
        <p:spPr bwMode="auto">
          <a:xfrm>
            <a:off x="6565013" y="4359783"/>
            <a:ext cx="152528" cy="104775"/>
          </a:xfrm>
          <a:prstGeom prst="rect">
            <a:avLst/>
          </a:prstGeom>
          <a:noFill/>
          <a:ln w="9525">
            <a:solidFill>
              <a:srgbClr val="FF0000"/>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pPr eaLnBrk="1" hangingPunct="1"/>
            <a:endParaRPr lang="fr-FR" sz="1600">
              <a:latin typeface="+mj-lt"/>
            </a:endParaRPr>
          </a:p>
        </p:txBody>
      </p:sp>
      <p:pic>
        <p:nvPicPr>
          <p:cNvPr id="34" name="Picture 24" descr="Plasma cell">
            <a:extLst>
              <a:ext uri="{FF2B5EF4-FFF2-40B4-BE49-F238E27FC236}">
                <a16:creationId xmlns:a16="http://schemas.microsoft.com/office/drawing/2014/main" id="{3B3EB781-6836-4239-A993-9B2AD39060E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18219" y="3092958"/>
            <a:ext cx="414687" cy="2889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5" name="Picture 25" descr="Plasma cell">
            <a:extLst>
              <a:ext uri="{FF2B5EF4-FFF2-40B4-BE49-F238E27FC236}">
                <a16:creationId xmlns:a16="http://schemas.microsoft.com/office/drawing/2014/main" id="{12840E4B-F809-4D94-AEB5-B78AF129490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05702" y="3194558"/>
            <a:ext cx="414687" cy="2889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6" name="Picture 26" descr="Plasma cell">
            <a:extLst>
              <a:ext uri="{FF2B5EF4-FFF2-40B4-BE49-F238E27FC236}">
                <a16:creationId xmlns:a16="http://schemas.microsoft.com/office/drawing/2014/main" id="{D6A43246-D658-45E7-BFA1-BE2FCDC7DBE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16920" y="3419983"/>
            <a:ext cx="414687" cy="2889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7" name="Picture 27" descr="Plasma cell">
            <a:extLst>
              <a:ext uri="{FF2B5EF4-FFF2-40B4-BE49-F238E27FC236}">
                <a16:creationId xmlns:a16="http://schemas.microsoft.com/office/drawing/2014/main" id="{B4773496-E3A2-4BDA-A7D0-7B4E4448EFD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18025" y="3273933"/>
            <a:ext cx="414687" cy="2889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38" name="Picture 28" descr="Plasma cell">
            <a:extLst>
              <a:ext uri="{FF2B5EF4-FFF2-40B4-BE49-F238E27FC236}">
                <a16:creationId xmlns:a16="http://schemas.microsoft.com/office/drawing/2014/main" id="{FBD10B64-2278-40DB-99CB-09F28B3801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75417" y="3626358"/>
            <a:ext cx="414687" cy="2889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39" name="Line 29">
            <a:extLst>
              <a:ext uri="{FF2B5EF4-FFF2-40B4-BE49-F238E27FC236}">
                <a16:creationId xmlns:a16="http://schemas.microsoft.com/office/drawing/2014/main" id="{85222FAB-EEA8-40DC-9B5C-C71F92C7F5C4}"/>
              </a:ext>
            </a:extLst>
          </p:cNvPr>
          <p:cNvSpPr>
            <a:spLocks noChangeShapeType="1"/>
          </p:cNvSpPr>
          <p:nvPr/>
        </p:nvSpPr>
        <p:spPr bwMode="auto">
          <a:xfrm flipV="1">
            <a:off x="6717541" y="4018471"/>
            <a:ext cx="392443" cy="341313"/>
          </a:xfrm>
          <a:prstGeom prst="line">
            <a:avLst/>
          </a:prstGeom>
          <a:noFill/>
          <a:ln w="9525">
            <a:solidFill>
              <a:schemeClr val="tx1"/>
            </a:solidFill>
            <a:prstDash val="sysDot"/>
            <a:round/>
            <a:headEnd/>
            <a:tailEnd/>
          </a:ln>
          <a:extLst>
            <a:ext uri="{909E8E84-426E-40dd-AFC4-6F175D3DCCD1}">
              <a14:hiddenFill xmlns:a14="http://schemas.microsoft.com/office/drawing/2010/main" xmlns="">
                <a:noFill/>
              </a14:hiddenFill>
            </a:ext>
          </a:extLst>
        </p:spPr>
        <p:txBody>
          <a:bodyPr/>
          <a:lstStyle/>
          <a:p>
            <a:endParaRPr lang="en-US" sz="1600">
              <a:latin typeface="+mj-lt"/>
            </a:endParaRPr>
          </a:p>
        </p:txBody>
      </p:sp>
      <p:sp>
        <p:nvSpPr>
          <p:cNvPr id="40" name="Line 30">
            <a:extLst>
              <a:ext uri="{FF2B5EF4-FFF2-40B4-BE49-F238E27FC236}">
                <a16:creationId xmlns:a16="http://schemas.microsoft.com/office/drawing/2014/main" id="{D85F7219-D6C9-41BE-BC3D-CB66EA44FCDC}"/>
              </a:ext>
            </a:extLst>
          </p:cNvPr>
          <p:cNvSpPr>
            <a:spLocks noChangeShapeType="1"/>
          </p:cNvSpPr>
          <p:nvPr/>
        </p:nvSpPr>
        <p:spPr bwMode="auto">
          <a:xfrm flipV="1">
            <a:off x="6717541" y="4010533"/>
            <a:ext cx="1510985" cy="454025"/>
          </a:xfrm>
          <a:prstGeom prst="line">
            <a:avLst/>
          </a:prstGeom>
          <a:noFill/>
          <a:ln w="9525">
            <a:solidFill>
              <a:schemeClr val="tx1"/>
            </a:solidFill>
            <a:prstDash val="sysDot"/>
            <a:round/>
            <a:headEnd/>
            <a:tailEnd/>
          </a:ln>
          <a:extLst>
            <a:ext uri="{909E8E84-426E-40dd-AFC4-6F175D3DCCD1}">
              <a14:hiddenFill xmlns:a14="http://schemas.microsoft.com/office/drawing/2010/main" xmlns="">
                <a:noFill/>
              </a14:hiddenFill>
            </a:ext>
          </a:extLst>
        </p:spPr>
        <p:txBody>
          <a:bodyPr/>
          <a:lstStyle/>
          <a:p>
            <a:endParaRPr lang="en-US" sz="1600">
              <a:latin typeface="+mj-lt"/>
            </a:endParaRPr>
          </a:p>
        </p:txBody>
      </p:sp>
      <p:sp>
        <p:nvSpPr>
          <p:cNvPr id="31" name="Text Box 31">
            <a:extLst>
              <a:ext uri="{FF2B5EF4-FFF2-40B4-BE49-F238E27FC236}">
                <a16:creationId xmlns:a16="http://schemas.microsoft.com/office/drawing/2014/main" id="{064E22E8-222F-4846-BC29-580C876AD377}"/>
              </a:ext>
            </a:extLst>
          </p:cNvPr>
          <p:cNvSpPr txBox="1">
            <a:spLocks noChangeArrowheads="1"/>
          </p:cNvSpPr>
          <p:nvPr/>
        </p:nvSpPr>
        <p:spPr bwMode="auto">
          <a:xfrm>
            <a:off x="7084785" y="2535915"/>
            <a:ext cx="1172116"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dirty="0">
                <a:latin typeface="+mj-lt"/>
              </a:rPr>
              <a:t>Plasma </a:t>
            </a:r>
            <a:r>
              <a:rPr lang="fr-CH" sz="1600" dirty="0" err="1">
                <a:latin typeface="+mj-lt"/>
              </a:rPr>
              <a:t>cells</a:t>
            </a:r>
            <a:endParaRPr lang="fr-FR" sz="1600" dirty="0">
              <a:latin typeface="+mj-lt"/>
            </a:endParaRPr>
          </a:p>
        </p:txBody>
      </p:sp>
      <p:sp>
        <p:nvSpPr>
          <p:cNvPr id="19" name="Oval 9">
            <a:extLst>
              <a:ext uri="{FF2B5EF4-FFF2-40B4-BE49-F238E27FC236}">
                <a16:creationId xmlns:a16="http://schemas.microsoft.com/office/drawing/2014/main" id="{1F563BBA-EE20-4FA7-B10D-FDCBD83C66FF}"/>
              </a:ext>
            </a:extLst>
          </p:cNvPr>
          <p:cNvSpPr>
            <a:spLocks noChangeArrowheads="1"/>
          </p:cNvSpPr>
          <p:nvPr/>
        </p:nvSpPr>
        <p:spPr bwMode="auto">
          <a:xfrm>
            <a:off x="4307588" y="3264408"/>
            <a:ext cx="2305050" cy="2352675"/>
          </a:xfrm>
          <a:prstGeom prst="ellipse">
            <a:avLst/>
          </a:prstGeom>
          <a:noFill/>
          <a:ln w="9525">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pPr eaLnBrk="1" hangingPunct="1"/>
            <a:endParaRPr lang="fr-FR" sz="1600">
              <a:latin typeface="+mj-lt"/>
            </a:endParaRPr>
          </a:p>
        </p:txBody>
      </p:sp>
      <p:sp>
        <p:nvSpPr>
          <p:cNvPr id="20" name="AutoShape 10">
            <a:extLst>
              <a:ext uri="{FF2B5EF4-FFF2-40B4-BE49-F238E27FC236}">
                <a16:creationId xmlns:a16="http://schemas.microsoft.com/office/drawing/2014/main" id="{2058790E-7B31-49CA-AA04-593A6C4F75E3}"/>
              </a:ext>
            </a:extLst>
          </p:cNvPr>
          <p:cNvSpPr>
            <a:spLocks noChangeArrowheads="1"/>
          </p:cNvSpPr>
          <p:nvPr/>
        </p:nvSpPr>
        <p:spPr bwMode="auto">
          <a:xfrm rot="8909501">
            <a:off x="6372926" y="3737483"/>
            <a:ext cx="111125" cy="134937"/>
          </a:xfrm>
          <a:prstGeom prst="triangle">
            <a:avLst>
              <a:gd name="adj" fmla="val 50000"/>
            </a:avLst>
          </a:prstGeom>
          <a:solidFill>
            <a:schemeClr val="tx1"/>
          </a:solidFill>
          <a:ln w="9525">
            <a:solidFill>
              <a:schemeClr val="tx1"/>
            </a:solidFill>
            <a:miter lim="800000"/>
            <a:headEnd/>
            <a:tailEnd/>
          </a:ln>
        </p:spPr>
        <p:txBody>
          <a:bodyPr wrap="none" anchor="ctr"/>
          <a:lstStyle/>
          <a:p>
            <a:pPr eaLnBrk="1" hangingPunct="1"/>
            <a:endParaRPr lang="fr-FR" sz="1600">
              <a:latin typeface="+mj-lt"/>
            </a:endParaRPr>
          </a:p>
        </p:txBody>
      </p:sp>
      <p:pic>
        <p:nvPicPr>
          <p:cNvPr id="21" name="Picture 11" descr="PP">
            <a:extLst>
              <a:ext uri="{FF2B5EF4-FFF2-40B4-BE49-F238E27FC236}">
                <a16:creationId xmlns:a16="http://schemas.microsoft.com/office/drawing/2014/main" id="{206B99EF-86D1-48BA-ADA8-36D32F16B21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260658">
            <a:off x="4790188" y="5107495"/>
            <a:ext cx="723900" cy="8667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2" name="Picture 12" descr="Lymphnode_2">
            <a:extLst>
              <a:ext uri="{FF2B5EF4-FFF2-40B4-BE49-F238E27FC236}">
                <a16:creationId xmlns:a16="http://schemas.microsoft.com/office/drawing/2014/main" id="{E8842BBE-EB3C-41F6-A563-B3524A9BCED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07813" y="4135946"/>
            <a:ext cx="947738" cy="7477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23" name="Picture 13" descr="SPL">
            <a:extLst>
              <a:ext uri="{FF2B5EF4-FFF2-40B4-BE49-F238E27FC236}">
                <a16:creationId xmlns:a16="http://schemas.microsoft.com/office/drawing/2014/main" id="{07C6CC81-9E77-4E30-8E62-110C1C2516D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64801" y="2935796"/>
            <a:ext cx="981075" cy="7143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4" name="AutoShape 14">
            <a:extLst>
              <a:ext uri="{FF2B5EF4-FFF2-40B4-BE49-F238E27FC236}">
                <a16:creationId xmlns:a16="http://schemas.microsoft.com/office/drawing/2014/main" id="{FC79D67C-6987-4D3C-A812-4E2BE841CC38}"/>
              </a:ext>
            </a:extLst>
          </p:cNvPr>
          <p:cNvSpPr>
            <a:spLocks noChangeArrowheads="1"/>
          </p:cNvSpPr>
          <p:nvPr/>
        </p:nvSpPr>
        <p:spPr bwMode="auto">
          <a:xfrm rot="1258549">
            <a:off x="4388551" y="3829558"/>
            <a:ext cx="111125" cy="134937"/>
          </a:xfrm>
          <a:prstGeom prst="triangle">
            <a:avLst>
              <a:gd name="adj" fmla="val 50000"/>
            </a:avLst>
          </a:prstGeom>
          <a:solidFill>
            <a:schemeClr val="tx1"/>
          </a:solidFill>
          <a:ln w="9525">
            <a:solidFill>
              <a:schemeClr val="tx1"/>
            </a:solidFill>
            <a:miter lim="800000"/>
            <a:headEnd/>
            <a:tailEnd/>
          </a:ln>
        </p:spPr>
        <p:txBody>
          <a:bodyPr wrap="none" anchor="ctr"/>
          <a:lstStyle/>
          <a:p>
            <a:pPr eaLnBrk="1" hangingPunct="1"/>
            <a:endParaRPr lang="fr-FR" sz="1600">
              <a:latin typeface="+mj-lt"/>
            </a:endParaRPr>
          </a:p>
        </p:txBody>
      </p:sp>
      <p:sp>
        <p:nvSpPr>
          <p:cNvPr id="25" name="AutoShape 15">
            <a:extLst>
              <a:ext uri="{FF2B5EF4-FFF2-40B4-BE49-F238E27FC236}">
                <a16:creationId xmlns:a16="http://schemas.microsoft.com/office/drawing/2014/main" id="{D565FC83-6771-4223-8139-0360D2129126}"/>
              </a:ext>
            </a:extLst>
          </p:cNvPr>
          <p:cNvSpPr>
            <a:spLocks noChangeArrowheads="1"/>
          </p:cNvSpPr>
          <p:nvPr/>
        </p:nvSpPr>
        <p:spPr bwMode="auto">
          <a:xfrm rot="12690499" flipH="1">
            <a:off x="6255451" y="5144008"/>
            <a:ext cx="111125" cy="134937"/>
          </a:xfrm>
          <a:prstGeom prst="triangle">
            <a:avLst>
              <a:gd name="adj" fmla="val 50000"/>
            </a:avLst>
          </a:prstGeom>
          <a:solidFill>
            <a:schemeClr val="tx1"/>
          </a:solidFill>
          <a:ln w="9525">
            <a:solidFill>
              <a:schemeClr val="tx1"/>
            </a:solidFill>
            <a:miter lim="800000"/>
            <a:headEnd/>
            <a:tailEnd/>
          </a:ln>
        </p:spPr>
        <p:txBody>
          <a:bodyPr wrap="none" anchor="ctr"/>
          <a:lstStyle/>
          <a:p>
            <a:pPr eaLnBrk="1" hangingPunct="1"/>
            <a:endParaRPr lang="fr-FR" sz="1600">
              <a:latin typeface="+mj-lt"/>
            </a:endParaRPr>
          </a:p>
        </p:txBody>
      </p:sp>
      <p:sp>
        <p:nvSpPr>
          <p:cNvPr id="26" name="AutoShape 16">
            <a:extLst>
              <a:ext uri="{FF2B5EF4-FFF2-40B4-BE49-F238E27FC236}">
                <a16:creationId xmlns:a16="http://schemas.microsoft.com/office/drawing/2014/main" id="{525A7C27-C43C-4452-9CE7-8FF1AF2DC8C0}"/>
              </a:ext>
            </a:extLst>
          </p:cNvPr>
          <p:cNvSpPr>
            <a:spLocks noChangeArrowheads="1"/>
          </p:cNvSpPr>
          <p:nvPr/>
        </p:nvSpPr>
        <p:spPr bwMode="auto">
          <a:xfrm rot="8253864" flipV="1">
            <a:off x="4452051" y="5026533"/>
            <a:ext cx="111125" cy="134937"/>
          </a:xfrm>
          <a:prstGeom prst="triangle">
            <a:avLst>
              <a:gd name="adj" fmla="val 50000"/>
            </a:avLst>
          </a:prstGeom>
          <a:solidFill>
            <a:schemeClr val="tx1"/>
          </a:solidFill>
          <a:ln w="9525">
            <a:solidFill>
              <a:schemeClr val="tx1"/>
            </a:solidFill>
            <a:miter lim="800000"/>
            <a:headEnd/>
            <a:tailEnd/>
          </a:ln>
        </p:spPr>
        <p:txBody>
          <a:bodyPr wrap="none" anchor="ctr"/>
          <a:lstStyle/>
          <a:p>
            <a:pPr eaLnBrk="1" hangingPunct="1"/>
            <a:endParaRPr lang="fr-FR" sz="1600">
              <a:latin typeface="+mj-lt"/>
            </a:endParaRPr>
          </a:p>
        </p:txBody>
      </p:sp>
      <p:sp>
        <p:nvSpPr>
          <p:cNvPr id="27" name="Text Box 17">
            <a:extLst>
              <a:ext uri="{FF2B5EF4-FFF2-40B4-BE49-F238E27FC236}">
                <a16:creationId xmlns:a16="http://schemas.microsoft.com/office/drawing/2014/main" id="{BBB4BF96-C6B2-454D-8008-01242F5D5FC2}"/>
              </a:ext>
            </a:extLst>
          </p:cNvPr>
          <p:cNvSpPr txBox="1">
            <a:spLocks noChangeArrowheads="1"/>
          </p:cNvSpPr>
          <p:nvPr/>
        </p:nvSpPr>
        <p:spPr bwMode="auto">
          <a:xfrm>
            <a:off x="5172419" y="3455354"/>
            <a:ext cx="739775" cy="3381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b="0" dirty="0">
                <a:latin typeface="+mj-lt"/>
              </a:rPr>
              <a:t>Spleen</a:t>
            </a:r>
            <a:endParaRPr lang="fr-FR" sz="1600" b="0" dirty="0">
              <a:latin typeface="+mj-lt"/>
            </a:endParaRPr>
          </a:p>
        </p:txBody>
      </p:sp>
      <p:sp>
        <p:nvSpPr>
          <p:cNvPr id="28" name="Text Box 18">
            <a:extLst>
              <a:ext uri="{FF2B5EF4-FFF2-40B4-BE49-F238E27FC236}">
                <a16:creationId xmlns:a16="http://schemas.microsoft.com/office/drawing/2014/main" id="{C041CD45-01E4-4979-885E-7D7B9AE91E74}"/>
              </a:ext>
            </a:extLst>
          </p:cNvPr>
          <p:cNvSpPr txBox="1">
            <a:spLocks noChangeArrowheads="1"/>
          </p:cNvSpPr>
          <p:nvPr/>
        </p:nvSpPr>
        <p:spPr bwMode="auto">
          <a:xfrm>
            <a:off x="4814714" y="5006715"/>
            <a:ext cx="644525" cy="3381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b="0" dirty="0">
                <a:latin typeface="+mj-lt"/>
              </a:rPr>
              <a:t>MALT</a:t>
            </a:r>
            <a:endParaRPr lang="fr-FR" sz="1600" b="0" dirty="0">
              <a:latin typeface="+mj-lt"/>
            </a:endParaRPr>
          </a:p>
        </p:txBody>
      </p:sp>
      <p:sp>
        <p:nvSpPr>
          <p:cNvPr id="29" name="Text Box 19">
            <a:extLst>
              <a:ext uri="{FF2B5EF4-FFF2-40B4-BE49-F238E27FC236}">
                <a16:creationId xmlns:a16="http://schemas.microsoft.com/office/drawing/2014/main" id="{C32BA555-97CB-4996-8CA7-B09B7736C7CF}"/>
              </a:ext>
            </a:extLst>
          </p:cNvPr>
          <p:cNvSpPr txBox="1">
            <a:spLocks noChangeArrowheads="1"/>
          </p:cNvSpPr>
          <p:nvPr/>
        </p:nvSpPr>
        <p:spPr bwMode="auto">
          <a:xfrm>
            <a:off x="5086321" y="4304004"/>
            <a:ext cx="1200150" cy="3381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b="0" dirty="0" err="1">
                <a:latin typeface="+mj-lt"/>
              </a:rPr>
              <a:t>Lymph</a:t>
            </a:r>
            <a:r>
              <a:rPr lang="fr-CH" sz="1600" b="0" dirty="0">
                <a:latin typeface="+mj-lt"/>
              </a:rPr>
              <a:t> </a:t>
            </a:r>
            <a:r>
              <a:rPr lang="fr-CH" sz="1600" b="0" dirty="0" err="1">
                <a:latin typeface="+mj-lt"/>
              </a:rPr>
              <a:t>node</a:t>
            </a:r>
            <a:endParaRPr lang="fr-FR" sz="1600" b="0" dirty="0">
              <a:latin typeface="+mj-lt"/>
            </a:endParaRPr>
          </a:p>
        </p:txBody>
      </p:sp>
      <p:pic>
        <p:nvPicPr>
          <p:cNvPr id="12" name="Picture 34" descr="BM_2">
            <a:extLst>
              <a:ext uri="{FF2B5EF4-FFF2-40B4-BE49-F238E27FC236}">
                <a16:creationId xmlns:a16="http://schemas.microsoft.com/office/drawing/2014/main" id="{C7BFAF88-8B21-47CB-A4CC-7287014BF53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2025" y="4021646"/>
            <a:ext cx="2932113" cy="10953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3" name="Freeform 35">
            <a:extLst>
              <a:ext uri="{FF2B5EF4-FFF2-40B4-BE49-F238E27FC236}">
                <a16:creationId xmlns:a16="http://schemas.microsoft.com/office/drawing/2014/main" id="{91F0C20F-C68C-4023-8DED-D44822343C75}"/>
              </a:ext>
            </a:extLst>
          </p:cNvPr>
          <p:cNvSpPr>
            <a:spLocks/>
          </p:cNvSpPr>
          <p:nvPr/>
        </p:nvSpPr>
        <p:spPr bwMode="auto">
          <a:xfrm rot="15205807">
            <a:off x="4105975" y="4459796"/>
            <a:ext cx="138112" cy="244475"/>
          </a:xfrm>
          <a:custGeom>
            <a:avLst/>
            <a:gdLst>
              <a:gd name="T0" fmla="*/ 0 w 69"/>
              <a:gd name="T1" fmla="*/ 3144457 h 96"/>
              <a:gd name="T2" fmla="*/ 5927 w 69"/>
              <a:gd name="T3" fmla="*/ 2761972 h 96"/>
              <a:gd name="T4" fmla="*/ 8429 w 69"/>
              <a:gd name="T5" fmla="*/ 1786050 h 96"/>
              <a:gd name="T6" fmla="*/ 11396 w 69"/>
              <a:gd name="T7" fmla="*/ 0 h 96"/>
              <a:gd name="T8" fmla="*/ 0 60000 65536"/>
              <a:gd name="T9" fmla="*/ 0 60000 65536"/>
              <a:gd name="T10" fmla="*/ 0 60000 65536"/>
              <a:gd name="T11" fmla="*/ 0 60000 65536"/>
              <a:gd name="T12" fmla="*/ 0 w 69"/>
              <a:gd name="T13" fmla="*/ 0 h 96"/>
              <a:gd name="T14" fmla="*/ 69 w 69"/>
              <a:gd name="T15" fmla="*/ 96 h 96"/>
            </a:gdLst>
            <a:ahLst/>
            <a:cxnLst>
              <a:cxn ang="T8">
                <a:pos x="T0" y="T1"/>
              </a:cxn>
              <a:cxn ang="T9">
                <a:pos x="T2" y="T3"/>
              </a:cxn>
              <a:cxn ang="T10">
                <a:pos x="T4" y="T5"/>
              </a:cxn>
              <a:cxn ang="T11">
                <a:pos x="T6" y="T7"/>
              </a:cxn>
            </a:cxnLst>
            <a:rect l="T12" t="T13" r="T14" b="T15"/>
            <a:pathLst>
              <a:path w="69" h="96">
                <a:moveTo>
                  <a:pt x="0" y="96"/>
                </a:moveTo>
                <a:cubicBezTo>
                  <a:pt x="14" y="93"/>
                  <a:pt x="28" y="91"/>
                  <a:pt x="36" y="84"/>
                </a:cubicBezTo>
                <a:cubicBezTo>
                  <a:pt x="44" y="77"/>
                  <a:pt x="45" y="68"/>
                  <a:pt x="51" y="54"/>
                </a:cubicBezTo>
                <a:cubicBezTo>
                  <a:pt x="57" y="40"/>
                  <a:pt x="63" y="20"/>
                  <a:pt x="69" y="0"/>
                </a:cubicBezTo>
              </a:path>
            </a:pathLst>
          </a:custGeom>
          <a:noFill/>
          <a:ln w="9525">
            <a:solidFill>
              <a:schemeClr val="tx1"/>
            </a:solidFill>
            <a:round/>
            <a:headEnd/>
            <a:tailEnd type="triangle" w="med" len="med"/>
          </a:ln>
          <a:extLst>
            <a:ext uri="{909E8E84-426E-40dd-AFC4-6F175D3DCCD1}">
              <a14:hiddenFill xmlns:a14="http://schemas.microsoft.com/office/drawing/2010/main" xmlns="">
                <a:solidFill>
                  <a:srgbClr val="FFFFFF"/>
                </a:solidFill>
              </a14:hiddenFill>
            </a:ext>
          </a:extLst>
        </p:spPr>
        <p:txBody>
          <a:bodyPr/>
          <a:lstStyle/>
          <a:p>
            <a:endParaRPr lang="en-US" sz="1600">
              <a:latin typeface="+mj-lt"/>
            </a:endParaRPr>
          </a:p>
        </p:txBody>
      </p:sp>
      <p:grpSp>
        <p:nvGrpSpPr>
          <p:cNvPr id="14" name="Group 36">
            <a:extLst>
              <a:ext uri="{FF2B5EF4-FFF2-40B4-BE49-F238E27FC236}">
                <a16:creationId xmlns:a16="http://schemas.microsoft.com/office/drawing/2014/main" id="{2327074A-426D-480B-874B-4B23D4D6F8C6}"/>
              </a:ext>
            </a:extLst>
          </p:cNvPr>
          <p:cNvGrpSpPr>
            <a:grpSpLocks/>
          </p:cNvGrpSpPr>
          <p:nvPr/>
        </p:nvGrpSpPr>
        <p:grpSpPr bwMode="auto">
          <a:xfrm>
            <a:off x="2413700" y="4432808"/>
            <a:ext cx="3821113" cy="1143000"/>
            <a:chOff x="2041" y="2890"/>
            <a:chExt cx="2407" cy="720"/>
          </a:xfrm>
        </p:grpSpPr>
        <p:pic>
          <p:nvPicPr>
            <p:cNvPr id="16" name="Picture 37" descr="Plasma cell">
              <a:extLst>
                <a:ext uri="{FF2B5EF4-FFF2-40B4-BE49-F238E27FC236}">
                  <a16:creationId xmlns:a16="http://schemas.microsoft.com/office/drawing/2014/main" id="{E25CA78D-5CB8-47E4-A38B-33A92BBD5B7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87" y="3428"/>
              <a:ext cx="261" cy="1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7" name="Picture 38" descr="Plasma cell">
              <a:extLst>
                <a:ext uri="{FF2B5EF4-FFF2-40B4-BE49-F238E27FC236}">
                  <a16:creationId xmlns:a16="http://schemas.microsoft.com/office/drawing/2014/main" id="{4A2B332B-88BE-44AD-893C-EC3F09E6448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57" y="2892"/>
              <a:ext cx="261" cy="1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8" name="Picture 39" descr="Plasma cell">
              <a:extLst>
                <a:ext uri="{FF2B5EF4-FFF2-40B4-BE49-F238E27FC236}">
                  <a16:creationId xmlns:a16="http://schemas.microsoft.com/office/drawing/2014/main" id="{0A116EE2-5FF4-4442-822E-344F28B9D6B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41" y="2890"/>
              <a:ext cx="261" cy="18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
        <p:nvSpPr>
          <p:cNvPr id="15" name="Text Box 40">
            <a:extLst>
              <a:ext uri="{FF2B5EF4-FFF2-40B4-BE49-F238E27FC236}">
                <a16:creationId xmlns:a16="http://schemas.microsoft.com/office/drawing/2014/main" id="{F19F3292-1066-4906-981D-5D828603F8A4}"/>
              </a:ext>
            </a:extLst>
          </p:cNvPr>
          <p:cNvSpPr txBox="1">
            <a:spLocks noChangeArrowheads="1"/>
          </p:cNvSpPr>
          <p:nvPr/>
        </p:nvSpPr>
        <p:spPr bwMode="auto">
          <a:xfrm>
            <a:off x="1000865" y="4956683"/>
            <a:ext cx="2068513" cy="3381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dirty="0">
                <a:latin typeface="+mj-lt"/>
              </a:rPr>
              <a:t>Long-</a:t>
            </a:r>
            <a:r>
              <a:rPr lang="fr-CH" sz="1600" dirty="0" err="1">
                <a:latin typeface="+mj-lt"/>
              </a:rPr>
              <a:t>lived</a:t>
            </a:r>
            <a:r>
              <a:rPr lang="fr-CH" sz="1600" dirty="0">
                <a:latin typeface="+mj-lt"/>
              </a:rPr>
              <a:t> plasma </a:t>
            </a:r>
            <a:r>
              <a:rPr lang="fr-CH" sz="1600" dirty="0" err="1">
                <a:latin typeface="+mj-lt"/>
              </a:rPr>
              <a:t>cells</a:t>
            </a:r>
            <a:endParaRPr lang="fr-FR" sz="1600" dirty="0">
              <a:latin typeface="+mj-lt"/>
            </a:endParaRPr>
          </a:p>
        </p:txBody>
      </p:sp>
      <p:sp>
        <p:nvSpPr>
          <p:cNvPr id="11" name="Line 41">
            <a:extLst>
              <a:ext uri="{FF2B5EF4-FFF2-40B4-BE49-F238E27FC236}">
                <a16:creationId xmlns:a16="http://schemas.microsoft.com/office/drawing/2014/main" id="{A5A4B495-EE13-41A3-BE99-EAF185263BEB}"/>
              </a:ext>
            </a:extLst>
          </p:cNvPr>
          <p:cNvSpPr>
            <a:spLocks noChangeShapeType="1"/>
          </p:cNvSpPr>
          <p:nvPr/>
        </p:nvSpPr>
        <p:spPr bwMode="auto">
          <a:xfrm>
            <a:off x="2951863" y="4594733"/>
            <a:ext cx="574675" cy="0"/>
          </a:xfrm>
          <a:prstGeom prst="line">
            <a:avLst/>
          </a:prstGeom>
          <a:noFill/>
          <a:ln w="12700">
            <a:solidFill>
              <a:schemeClr val="tx1"/>
            </a:solidFill>
            <a:round/>
            <a:headEnd type="triangle" w="med" len="med"/>
            <a:tailEnd/>
          </a:ln>
          <a:extLst>
            <a:ext uri="{909E8E84-426E-40dd-AFC4-6F175D3DCCD1}">
              <a14:hiddenFill xmlns:a14="http://schemas.microsoft.com/office/drawing/2010/main" xmlns="">
                <a:noFill/>
              </a14:hiddenFill>
            </a:ext>
          </a:extLst>
        </p:spPr>
        <p:txBody>
          <a:bodyPr/>
          <a:lstStyle/>
          <a:p>
            <a:endParaRPr lang="en-US" sz="1600">
              <a:latin typeface="+mj-lt"/>
            </a:endParaRPr>
          </a:p>
        </p:txBody>
      </p:sp>
    </p:spTree>
    <p:extLst>
      <p:ext uri="{BB962C8B-B14F-4D97-AF65-F5344CB8AC3E}">
        <p14:creationId xmlns:p14="http://schemas.microsoft.com/office/powerpoint/2010/main" val="275145507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Text Box 23">
            <a:extLst>
              <a:ext uri="{FF2B5EF4-FFF2-40B4-BE49-F238E27FC236}">
                <a16:creationId xmlns:a16="http://schemas.microsoft.com/office/drawing/2014/main" id="{2CA14E88-1219-458D-8117-5B1FFFCBBD18}"/>
              </a:ext>
            </a:extLst>
          </p:cNvPr>
          <p:cNvSpPr txBox="1">
            <a:spLocks noChangeArrowheads="1"/>
          </p:cNvSpPr>
          <p:nvPr/>
        </p:nvSpPr>
        <p:spPr bwMode="auto">
          <a:xfrm>
            <a:off x="6570639" y="2520864"/>
            <a:ext cx="2197846" cy="3385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dirty="0" err="1">
                <a:latin typeface="+mj-lt"/>
              </a:rPr>
              <a:t>Resident</a:t>
            </a:r>
            <a:r>
              <a:rPr lang="fr-CH" sz="1600" dirty="0">
                <a:latin typeface="+mj-lt"/>
              </a:rPr>
              <a:t> memory B </a:t>
            </a:r>
            <a:r>
              <a:rPr lang="fr-CH" sz="1600" dirty="0" err="1">
                <a:latin typeface="+mj-lt"/>
              </a:rPr>
              <a:t>cells</a:t>
            </a:r>
            <a:endParaRPr lang="fr-FR" sz="1600" dirty="0">
              <a:latin typeface="+mj-lt"/>
            </a:endParaRPr>
          </a:p>
        </p:txBody>
      </p:sp>
      <p:sp>
        <p:nvSpPr>
          <p:cNvPr id="2" name="Title 1">
            <a:extLst>
              <a:ext uri="{FF2B5EF4-FFF2-40B4-BE49-F238E27FC236}">
                <a16:creationId xmlns:a16="http://schemas.microsoft.com/office/drawing/2014/main" id="{B54936CE-00CC-4294-999A-FD1A8DE04FAA}"/>
              </a:ext>
            </a:extLst>
          </p:cNvPr>
          <p:cNvSpPr>
            <a:spLocks noGrp="1"/>
          </p:cNvSpPr>
          <p:nvPr>
            <p:ph type="title"/>
          </p:nvPr>
        </p:nvSpPr>
        <p:spPr/>
        <p:txBody>
          <a:bodyPr/>
          <a:lstStyle/>
          <a:p>
            <a:r>
              <a:rPr lang="en-GB"/>
              <a:t>Memory B cells</a:t>
            </a:r>
          </a:p>
        </p:txBody>
      </p:sp>
      <p:sp>
        <p:nvSpPr>
          <p:cNvPr id="3" name="Content Placeholder 2">
            <a:extLst>
              <a:ext uri="{FF2B5EF4-FFF2-40B4-BE49-F238E27FC236}">
                <a16:creationId xmlns:a16="http://schemas.microsoft.com/office/drawing/2014/main" id="{157A98C8-2FC9-4FC0-BB47-968A48F1728E}"/>
              </a:ext>
            </a:extLst>
          </p:cNvPr>
          <p:cNvSpPr>
            <a:spLocks noGrp="1"/>
          </p:cNvSpPr>
          <p:nvPr>
            <p:ph idx="1"/>
          </p:nvPr>
        </p:nvSpPr>
        <p:spPr>
          <a:xfrm>
            <a:off x="233629" y="903910"/>
            <a:ext cx="8734806" cy="5365216"/>
          </a:xfrm>
        </p:spPr>
        <p:txBody>
          <a:bodyPr/>
          <a:lstStyle/>
          <a:p>
            <a:r>
              <a:rPr lang="en-GB" dirty="0"/>
              <a:t>Memory B cells may stay in the lymphoid organ where they were primed or recirculate between secondary lymphoid organs, like naive B cells.</a:t>
            </a:r>
          </a:p>
          <a:p>
            <a:r>
              <a:rPr lang="en-GB" dirty="0"/>
              <a:t>Memory B cells survive for years. Upon re-exposure to the same antigen, they re-expand and re-express effector functions faster than naive lymphocytes. </a:t>
            </a:r>
          </a:p>
        </p:txBody>
      </p:sp>
      <p:sp>
        <p:nvSpPr>
          <p:cNvPr id="24" name="Text Box 17">
            <a:extLst>
              <a:ext uri="{FF2B5EF4-FFF2-40B4-BE49-F238E27FC236}">
                <a16:creationId xmlns:a16="http://schemas.microsoft.com/office/drawing/2014/main" id="{FA10B73E-D582-4383-B0DB-D71530CA8686}"/>
              </a:ext>
            </a:extLst>
          </p:cNvPr>
          <p:cNvSpPr txBox="1">
            <a:spLocks noChangeArrowheads="1"/>
          </p:cNvSpPr>
          <p:nvPr/>
        </p:nvSpPr>
        <p:spPr bwMode="auto">
          <a:xfrm>
            <a:off x="5172419" y="3455354"/>
            <a:ext cx="739775" cy="3381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b="0" dirty="0">
                <a:latin typeface="+mj-lt"/>
              </a:rPr>
              <a:t>Spleen</a:t>
            </a:r>
            <a:endParaRPr lang="fr-FR" sz="1600" b="0" dirty="0">
              <a:latin typeface="+mj-lt"/>
            </a:endParaRPr>
          </a:p>
        </p:txBody>
      </p:sp>
      <p:sp>
        <p:nvSpPr>
          <p:cNvPr id="25" name="Text Box 18">
            <a:extLst>
              <a:ext uri="{FF2B5EF4-FFF2-40B4-BE49-F238E27FC236}">
                <a16:creationId xmlns:a16="http://schemas.microsoft.com/office/drawing/2014/main" id="{FF6B3FAB-4CE5-4358-AE7B-AC4EAB524A8D}"/>
              </a:ext>
            </a:extLst>
          </p:cNvPr>
          <p:cNvSpPr txBox="1">
            <a:spLocks noChangeArrowheads="1"/>
          </p:cNvSpPr>
          <p:nvPr/>
        </p:nvSpPr>
        <p:spPr bwMode="auto">
          <a:xfrm>
            <a:off x="4814714" y="5006715"/>
            <a:ext cx="644525" cy="3381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b="0" dirty="0">
                <a:latin typeface="+mj-lt"/>
              </a:rPr>
              <a:t>MALT</a:t>
            </a:r>
            <a:endParaRPr lang="fr-FR" sz="1600" b="0" dirty="0">
              <a:latin typeface="+mj-lt"/>
            </a:endParaRPr>
          </a:p>
        </p:txBody>
      </p:sp>
      <p:sp>
        <p:nvSpPr>
          <p:cNvPr id="26" name="Text Box 19">
            <a:extLst>
              <a:ext uri="{FF2B5EF4-FFF2-40B4-BE49-F238E27FC236}">
                <a16:creationId xmlns:a16="http://schemas.microsoft.com/office/drawing/2014/main" id="{9AE6C1CA-0510-4F9E-9D64-B42AAB1BFEE3}"/>
              </a:ext>
            </a:extLst>
          </p:cNvPr>
          <p:cNvSpPr txBox="1">
            <a:spLocks noChangeArrowheads="1"/>
          </p:cNvSpPr>
          <p:nvPr/>
        </p:nvSpPr>
        <p:spPr bwMode="auto">
          <a:xfrm>
            <a:off x="5086321" y="4304004"/>
            <a:ext cx="1200150" cy="3381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b="0" dirty="0" err="1">
                <a:latin typeface="+mj-lt"/>
              </a:rPr>
              <a:t>Lymph</a:t>
            </a:r>
            <a:r>
              <a:rPr lang="fr-CH" sz="1600" b="0" dirty="0">
                <a:latin typeface="+mj-lt"/>
              </a:rPr>
              <a:t> </a:t>
            </a:r>
            <a:r>
              <a:rPr lang="fr-CH" sz="1600" b="0" dirty="0" err="1">
                <a:latin typeface="+mj-lt"/>
              </a:rPr>
              <a:t>node</a:t>
            </a:r>
            <a:endParaRPr lang="fr-FR" sz="1600" b="0" dirty="0">
              <a:latin typeface="+mj-lt"/>
            </a:endParaRPr>
          </a:p>
        </p:txBody>
      </p:sp>
      <p:sp>
        <p:nvSpPr>
          <p:cNvPr id="38" name="Oval 9">
            <a:extLst>
              <a:ext uri="{FF2B5EF4-FFF2-40B4-BE49-F238E27FC236}">
                <a16:creationId xmlns:a16="http://schemas.microsoft.com/office/drawing/2014/main" id="{CD409CCC-6F5C-45EC-A4BA-070FF772349C}"/>
              </a:ext>
            </a:extLst>
          </p:cNvPr>
          <p:cNvSpPr>
            <a:spLocks noChangeArrowheads="1"/>
          </p:cNvSpPr>
          <p:nvPr/>
        </p:nvSpPr>
        <p:spPr bwMode="auto">
          <a:xfrm>
            <a:off x="4307238" y="3256507"/>
            <a:ext cx="2305049" cy="2352678"/>
          </a:xfrm>
          <a:prstGeom prst="ellipse">
            <a:avLst/>
          </a:prstGeom>
          <a:noFill/>
          <a:ln w="9525">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pPr eaLnBrk="1" hangingPunct="1"/>
            <a:endParaRPr lang="fr-FR" sz="1600">
              <a:latin typeface="+mj-lt"/>
            </a:endParaRPr>
          </a:p>
        </p:txBody>
      </p:sp>
      <p:sp>
        <p:nvSpPr>
          <p:cNvPr id="39" name="AutoShape 10">
            <a:extLst>
              <a:ext uri="{FF2B5EF4-FFF2-40B4-BE49-F238E27FC236}">
                <a16:creationId xmlns:a16="http://schemas.microsoft.com/office/drawing/2014/main" id="{7F24E5AB-5BE1-4A81-9628-AA1F438CB45A}"/>
              </a:ext>
            </a:extLst>
          </p:cNvPr>
          <p:cNvSpPr>
            <a:spLocks noChangeArrowheads="1"/>
          </p:cNvSpPr>
          <p:nvPr/>
        </p:nvSpPr>
        <p:spPr bwMode="auto">
          <a:xfrm rot="8909501">
            <a:off x="6372575" y="3729582"/>
            <a:ext cx="111125" cy="134938"/>
          </a:xfrm>
          <a:prstGeom prst="triangle">
            <a:avLst>
              <a:gd name="adj" fmla="val 50000"/>
            </a:avLst>
          </a:prstGeom>
          <a:solidFill>
            <a:schemeClr val="tx1"/>
          </a:solidFill>
          <a:ln w="9525">
            <a:solidFill>
              <a:schemeClr val="tx1"/>
            </a:solidFill>
            <a:miter lim="800000"/>
            <a:headEnd/>
            <a:tailEnd/>
          </a:ln>
        </p:spPr>
        <p:txBody>
          <a:bodyPr wrap="none" anchor="ctr"/>
          <a:lstStyle/>
          <a:p>
            <a:pPr eaLnBrk="1" hangingPunct="1"/>
            <a:endParaRPr lang="fr-FR" sz="1600">
              <a:latin typeface="+mj-lt"/>
            </a:endParaRPr>
          </a:p>
        </p:txBody>
      </p:sp>
      <p:pic>
        <p:nvPicPr>
          <p:cNvPr id="40" name="Picture 11" descr="PP">
            <a:extLst>
              <a:ext uri="{FF2B5EF4-FFF2-40B4-BE49-F238E27FC236}">
                <a16:creationId xmlns:a16="http://schemas.microsoft.com/office/drawing/2014/main" id="{DA051E10-ED3F-4AFE-AC7B-A082F1F2C7A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260658">
            <a:off x="4791425" y="5099597"/>
            <a:ext cx="723901" cy="8651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1" name="Picture 12" descr="Lymphnode_2">
            <a:extLst>
              <a:ext uri="{FF2B5EF4-FFF2-40B4-BE49-F238E27FC236}">
                <a16:creationId xmlns:a16="http://schemas.microsoft.com/office/drawing/2014/main" id="{65AEED9C-4154-4BB8-B03B-517C3C69D2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07462" y="4128045"/>
            <a:ext cx="947737" cy="74771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42" name="Picture 13" descr="SPL">
            <a:extLst>
              <a:ext uri="{FF2B5EF4-FFF2-40B4-BE49-F238E27FC236}">
                <a16:creationId xmlns:a16="http://schemas.microsoft.com/office/drawing/2014/main" id="{C252A23A-514B-4A6C-803C-8CFA0F055A0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64450" y="2927894"/>
            <a:ext cx="981075" cy="71437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43" name="AutoShape 14">
            <a:extLst>
              <a:ext uri="{FF2B5EF4-FFF2-40B4-BE49-F238E27FC236}">
                <a16:creationId xmlns:a16="http://schemas.microsoft.com/office/drawing/2014/main" id="{BE8A7F40-7AFB-487D-B807-CAF31DB1B7C2}"/>
              </a:ext>
            </a:extLst>
          </p:cNvPr>
          <p:cNvSpPr>
            <a:spLocks noChangeArrowheads="1"/>
          </p:cNvSpPr>
          <p:nvPr/>
        </p:nvSpPr>
        <p:spPr bwMode="auto">
          <a:xfrm rot="1258549">
            <a:off x="4388201" y="3821657"/>
            <a:ext cx="111125" cy="134938"/>
          </a:xfrm>
          <a:prstGeom prst="triangle">
            <a:avLst>
              <a:gd name="adj" fmla="val 50000"/>
            </a:avLst>
          </a:prstGeom>
          <a:solidFill>
            <a:schemeClr val="tx1"/>
          </a:solidFill>
          <a:ln w="9525">
            <a:solidFill>
              <a:schemeClr val="tx1"/>
            </a:solidFill>
            <a:miter lim="800000"/>
            <a:headEnd/>
            <a:tailEnd/>
          </a:ln>
        </p:spPr>
        <p:txBody>
          <a:bodyPr wrap="none" anchor="ctr"/>
          <a:lstStyle/>
          <a:p>
            <a:pPr eaLnBrk="1" hangingPunct="1"/>
            <a:endParaRPr lang="fr-FR" sz="1600">
              <a:latin typeface="+mj-lt"/>
            </a:endParaRPr>
          </a:p>
        </p:txBody>
      </p:sp>
      <p:sp>
        <p:nvSpPr>
          <p:cNvPr id="44" name="AutoShape 15">
            <a:extLst>
              <a:ext uri="{FF2B5EF4-FFF2-40B4-BE49-F238E27FC236}">
                <a16:creationId xmlns:a16="http://schemas.microsoft.com/office/drawing/2014/main" id="{52D5AB1A-7950-476E-96A5-A2527E15D6EF}"/>
              </a:ext>
            </a:extLst>
          </p:cNvPr>
          <p:cNvSpPr>
            <a:spLocks noChangeArrowheads="1"/>
          </p:cNvSpPr>
          <p:nvPr/>
        </p:nvSpPr>
        <p:spPr bwMode="auto">
          <a:xfrm rot="12690499" flipH="1">
            <a:off x="6255100" y="5136109"/>
            <a:ext cx="111125" cy="134938"/>
          </a:xfrm>
          <a:prstGeom prst="triangle">
            <a:avLst>
              <a:gd name="adj" fmla="val 50000"/>
            </a:avLst>
          </a:prstGeom>
          <a:solidFill>
            <a:schemeClr val="tx1"/>
          </a:solidFill>
          <a:ln w="9525">
            <a:solidFill>
              <a:schemeClr val="tx1"/>
            </a:solidFill>
            <a:miter lim="800000"/>
            <a:headEnd/>
            <a:tailEnd/>
          </a:ln>
        </p:spPr>
        <p:txBody>
          <a:bodyPr wrap="none" anchor="ctr"/>
          <a:lstStyle/>
          <a:p>
            <a:pPr eaLnBrk="1" hangingPunct="1"/>
            <a:endParaRPr lang="fr-FR" sz="1600">
              <a:latin typeface="+mj-lt"/>
            </a:endParaRPr>
          </a:p>
        </p:txBody>
      </p:sp>
      <p:sp>
        <p:nvSpPr>
          <p:cNvPr id="45" name="AutoShape 16">
            <a:extLst>
              <a:ext uri="{FF2B5EF4-FFF2-40B4-BE49-F238E27FC236}">
                <a16:creationId xmlns:a16="http://schemas.microsoft.com/office/drawing/2014/main" id="{27C50E28-D702-45B4-984B-5E6D19BA5FF9}"/>
              </a:ext>
            </a:extLst>
          </p:cNvPr>
          <p:cNvSpPr>
            <a:spLocks noChangeArrowheads="1"/>
          </p:cNvSpPr>
          <p:nvPr/>
        </p:nvSpPr>
        <p:spPr bwMode="auto">
          <a:xfrm rot="8253864" flipV="1">
            <a:off x="4451701" y="5018634"/>
            <a:ext cx="111125" cy="134938"/>
          </a:xfrm>
          <a:prstGeom prst="triangle">
            <a:avLst>
              <a:gd name="adj" fmla="val 50000"/>
            </a:avLst>
          </a:prstGeom>
          <a:solidFill>
            <a:schemeClr val="tx1"/>
          </a:solidFill>
          <a:ln w="9525">
            <a:solidFill>
              <a:schemeClr val="tx1"/>
            </a:solidFill>
            <a:miter lim="800000"/>
            <a:headEnd/>
            <a:tailEnd/>
          </a:ln>
        </p:spPr>
        <p:txBody>
          <a:bodyPr wrap="none" anchor="ctr"/>
          <a:lstStyle/>
          <a:p>
            <a:pPr eaLnBrk="1" hangingPunct="1"/>
            <a:endParaRPr lang="fr-FR" sz="1600">
              <a:latin typeface="+mj-lt"/>
            </a:endParaRPr>
          </a:p>
        </p:txBody>
      </p:sp>
      <p:sp>
        <p:nvSpPr>
          <p:cNvPr id="49" name="Rectangle 20">
            <a:extLst>
              <a:ext uri="{FF2B5EF4-FFF2-40B4-BE49-F238E27FC236}">
                <a16:creationId xmlns:a16="http://schemas.microsoft.com/office/drawing/2014/main" id="{D16DB47E-DC76-4D93-8251-4CAA158C1F74}"/>
              </a:ext>
            </a:extLst>
          </p:cNvPr>
          <p:cNvSpPr>
            <a:spLocks noChangeArrowheads="1"/>
          </p:cNvSpPr>
          <p:nvPr/>
        </p:nvSpPr>
        <p:spPr bwMode="auto">
          <a:xfrm>
            <a:off x="7117112" y="2837406"/>
            <a:ext cx="1104900" cy="1152527"/>
          </a:xfrm>
          <a:prstGeom prst="rect">
            <a:avLst/>
          </a:prstGeom>
          <a:noFill/>
          <a:ln w="9525">
            <a:solidFill>
              <a:schemeClr val="tx1"/>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pPr eaLnBrk="1" hangingPunct="1"/>
            <a:endParaRPr lang="fr-FR" sz="1600">
              <a:latin typeface="+mj-lt"/>
            </a:endParaRPr>
          </a:p>
        </p:txBody>
      </p:sp>
      <p:sp>
        <p:nvSpPr>
          <p:cNvPr id="50" name="Line 21">
            <a:extLst>
              <a:ext uri="{FF2B5EF4-FFF2-40B4-BE49-F238E27FC236}">
                <a16:creationId xmlns:a16="http://schemas.microsoft.com/office/drawing/2014/main" id="{266672B6-0F5E-4011-AEF5-8A91133F9324}"/>
              </a:ext>
            </a:extLst>
          </p:cNvPr>
          <p:cNvSpPr>
            <a:spLocks noChangeShapeType="1"/>
          </p:cNvSpPr>
          <p:nvPr/>
        </p:nvSpPr>
        <p:spPr bwMode="auto">
          <a:xfrm flipV="1">
            <a:off x="6717062" y="3991520"/>
            <a:ext cx="392112" cy="341313"/>
          </a:xfrm>
          <a:prstGeom prst="line">
            <a:avLst/>
          </a:prstGeom>
          <a:noFill/>
          <a:ln w="9525">
            <a:solidFill>
              <a:schemeClr val="tx1"/>
            </a:solidFill>
            <a:prstDash val="sysDot"/>
            <a:round/>
            <a:headEnd/>
            <a:tailEnd/>
          </a:ln>
          <a:extLst>
            <a:ext uri="{909E8E84-426E-40dd-AFC4-6F175D3DCCD1}">
              <a14:hiddenFill xmlns:a14="http://schemas.microsoft.com/office/drawing/2010/main" xmlns="">
                <a:noFill/>
              </a14:hiddenFill>
            </a:ext>
          </a:extLst>
        </p:spPr>
        <p:txBody>
          <a:bodyPr/>
          <a:lstStyle/>
          <a:p>
            <a:endParaRPr lang="en-US" sz="1600">
              <a:latin typeface="+mj-lt"/>
            </a:endParaRPr>
          </a:p>
        </p:txBody>
      </p:sp>
      <p:sp>
        <p:nvSpPr>
          <p:cNvPr id="51" name="Line 22">
            <a:extLst>
              <a:ext uri="{FF2B5EF4-FFF2-40B4-BE49-F238E27FC236}">
                <a16:creationId xmlns:a16="http://schemas.microsoft.com/office/drawing/2014/main" id="{34C8456D-3110-45A6-8713-BD08A473680A}"/>
              </a:ext>
            </a:extLst>
          </p:cNvPr>
          <p:cNvSpPr>
            <a:spLocks noChangeShapeType="1"/>
          </p:cNvSpPr>
          <p:nvPr/>
        </p:nvSpPr>
        <p:spPr bwMode="auto">
          <a:xfrm flipV="1">
            <a:off x="6717062" y="3983582"/>
            <a:ext cx="1509712" cy="454026"/>
          </a:xfrm>
          <a:prstGeom prst="line">
            <a:avLst/>
          </a:prstGeom>
          <a:noFill/>
          <a:ln w="9525">
            <a:solidFill>
              <a:schemeClr val="tx1"/>
            </a:solidFill>
            <a:prstDash val="sysDot"/>
            <a:round/>
            <a:headEnd/>
            <a:tailEnd/>
          </a:ln>
          <a:extLst>
            <a:ext uri="{909E8E84-426E-40dd-AFC4-6F175D3DCCD1}">
              <a14:hiddenFill xmlns:a14="http://schemas.microsoft.com/office/drawing/2010/main" xmlns="">
                <a:noFill/>
              </a14:hiddenFill>
            </a:ext>
          </a:extLst>
        </p:spPr>
        <p:txBody>
          <a:bodyPr/>
          <a:lstStyle/>
          <a:p>
            <a:endParaRPr lang="en-US" sz="1600">
              <a:latin typeface="+mj-lt"/>
            </a:endParaRPr>
          </a:p>
        </p:txBody>
      </p:sp>
      <p:grpSp>
        <p:nvGrpSpPr>
          <p:cNvPr id="52" name="Group 24">
            <a:extLst>
              <a:ext uri="{FF2B5EF4-FFF2-40B4-BE49-F238E27FC236}">
                <a16:creationId xmlns:a16="http://schemas.microsoft.com/office/drawing/2014/main" id="{330409B0-328D-4AFC-AA13-2993ECE04EFB}"/>
              </a:ext>
            </a:extLst>
          </p:cNvPr>
          <p:cNvGrpSpPr>
            <a:grpSpLocks/>
          </p:cNvGrpSpPr>
          <p:nvPr/>
        </p:nvGrpSpPr>
        <p:grpSpPr bwMode="auto">
          <a:xfrm>
            <a:off x="7234587" y="3288251"/>
            <a:ext cx="503237" cy="452438"/>
            <a:chOff x="4083" y="688"/>
            <a:chExt cx="960" cy="885"/>
          </a:xfrm>
        </p:grpSpPr>
        <p:pic>
          <p:nvPicPr>
            <p:cNvPr id="89" name="Picture 25" descr="Ige">
              <a:extLst>
                <a:ext uri="{FF2B5EF4-FFF2-40B4-BE49-F238E27FC236}">
                  <a16:creationId xmlns:a16="http://schemas.microsoft.com/office/drawing/2014/main" id="{714B2C52-A595-4FE5-9D70-8545C556F07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40" y="688"/>
              <a:ext cx="270" cy="2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0" name="Picture 26" descr="Ige">
              <a:extLst>
                <a:ext uri="{FF2B5EF4-FFF2-40B4-BE49-F238E27FC236}">
                  <a16:creationId xmlns:a16="http://schemas.microsoft.com/office/drawing/2014/main" id="{17C86495-C8C4-48E7-AB31-9162C4E13BF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7171783">
              <a:off x="4090" y="1274"/>
              <a:ext cx="270" cy="2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1" name="Picture 27" descr="Ige">
              <a:extLst>
                <a:ext uri="{FF2B5EF4-FFF2-40B4-BE49-F238E27FC236}">
                  <a16:creationId xmlns:a16="http://schemas.microsoft.com/office/drawing/2014/main" id="{93A9EB30-E00A-418F-A537-FD52E9FA2D4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7171783" flipH="1">
              <a:off x="4766" y="1296"/>
              <a:ext cx="270" cy="2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pic>
        <p:nvPicPr>
          <p:cNvPr id="53" name="Picture 28" descr="memoryBcell">
            <a:extLst>
              <a:ext uri="{FF2B5EF4-FFF2-40B4-BE49-F238E27FC236}">
                <a16:creationId xmlns:a16="http://schemas.microsoft.com/office/drawing/2014/main" id="{8D79E1E0-9EA3-4597-8FBC-F8C5462EE23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29837" y="3400963"/>
            <a:ext cx="330200" cy="3063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nvGrpSpPr>
          <p:cNvPr id="54" name="Group 29">
            <a:extLst>
              <a:ext uri="{FF2B5EF4-FFF2-40B4-BE49-F238E27FC236}">
                <a16:creationId xmlns:a16="http://schemas.microsoft.com/office/drawing/2014/main" id="{12B33E63-B262-46AC-8799-6343535448DB}"/>
              </a:ext>
            </a:extLst>
          </p:cNvPr>
          <p:cNvGrpSpPr>
            <a:grpSpLocks/>
          </p:cNvGrpSpPr>
          <p:nvPr/>
        </p:nvGrpSpPr>
        <p:grpSpPr bwMode="auto">
          <a:xfrm>
            <a:off x="7363174" y="2856450"/>
            <a:ext cx="504825" cy="452438"/>
            <a:chOff x="4083" y="688"/>
            <a:chExt cx="960" cy="885"/>
          </a:xfrm>
        </p:grpSpPr>
        <p:pic>
          <p:nvPicPr>
            <p:cNvPr id="86" name="Picture 30" descr="Ige">
              <a:extLst>
                <a:ext uri="{FF2B5EF4-FFF2-40B4-BE49-F238E27FC236}">
                  <a16:creationId xmlns:a16="http://schemas.microsoft.com/office/drawing/2014/main" id="{76BA23B4-B119-4BD5-BBE6-F19C9C2E33B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40" y="688"/>
              <a:ext cx="270" cy="2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87" name="Picture 31" descr="Ige">
              <a:extLst>
                <a:ext uri="{FF2B5EF4-FFF2-40B4-BE49-F238E27FC236}">
                  <a16:creationId xmlns:a16="http://schemas.microsoft.com/office/drawing/2014/main" id="{EADE0D96-6FAD-4316-8975-706B9CA41D5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7171783">
              <a:off x="4090" y="1274"/>
              <a:ext cx="270" cy="2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88" name="Picture 32" descr="Ige">
              <a:extLst>
                <a:ext uri="{FF2B5EF4-FFF2-40B4-BE49-F238E27FC236}">
                  <a16:creationId xmlns:a16="http://schemas.microsoft.com/office/drawing/2014/main" id="{DF42A70F-8E54-44DD-B96F-ADE7494BF9E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7171783" flipH="1">
              <a:off x="4766" y="1296"/>
              <a:ext cx="270" cy="2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pic>
        <p:nvPicPr>
          <p:cNvPr id="55" name="Picture 33" descr="memoryBcell">
            <a:extLst>
              <a:ext uri="{FF2B5EF4-FFF2-40B4-BE49-F238E27FC236}">
                <a16:creationId xmlns:a16="http://schemas.microsoft.com/office/drawing/2014/main" id="{02950389-1F66-41FE-AD46-7147DC5E77A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458424" y="2969163"/>
            <a:ext cx="333375" cy="3063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nvGrpSpPr>
          <p:cNvPr id="56" name="Group 34">
            <a:extLst>
              <a:ext uri="{FF2B5EF4-FFF2-40B4-BE49-F238E27FC236}">
                <a16:creationId xmlns:a16="http://schemas.microsoft.com/office/drawing/2014/main" id="{14619F0E-50CC-4AF5-98C5-257461902824}"/>
              </a:ext>
            </a:extLst>
          </p:cNvPr>
          <p:cNvGrpSpPr>
            <a:grpSpLocks/>
          </p:cNvGrpSpPr>
          <p:nvPr/>
        </p:nvGrpSpPr>
        <p:grpSpPr bwMode="auto">
          <a:xfrm>
            <a:off x="7696549" y="3151725"/>
            <a:ext cx="504825" cy="452438"/>
            <a:chOff x="4083" y="688"/>
            <a:chExt cx="960" cy="885"/>
          </a:xfrm>
        </p:grpSpPr>
        <p:pic>
          <p:nvPicPr>
            <p:cNvPr id="83" name="Picture 35" descr="Ige">
              <a:extLst>
                <a:ext uri="{FF2B5EF4-FFF2-40B4-BE49-F238E27FC236}">
                  <a16:creationId xmlns:a16="http://schemas.microsoft.com/office/drawing/2014/main" id="{FB4D65D1-8816-44C9-B1AD-167E25110E3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40" y="688"/>
              <a:ext cx="270" cy="2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84" name="Picture 36" descr="Ige">
              <a:extLst>
                <a:ext uri="{FF2B5EF4-FFF2-40B4-BE49-F238E27FC236}">
                  <a16:creationId xmlns:a16="http://schemas.microsoft.com/office/drawing/2014/main" id="{65C9B9F2-FE66-47E1-BF84-FE425644808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7171783">
              <a:off x="4090" y="1274"/>
              <a:ext cx="270" cy="2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85" name="Picture 37" descr="Ige">
              <a:extLst>
                <a:ext uri="{FF2B5EF4-FFF2-40B4-BE49-F238E27FC236}">
                  <a16:creationId xmlns:a16="http://schemas.microsoft.com/office/drawing/2014/main" id="{13E1ED0E-A5B3-4297-80AE-BBBCFF6725B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7171783" flipH="1">
              <a:off x="4766" y="1296"/>
              <a:ext cx="270" cy="2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pic>
        <p:nvPicPr>
          <p:cNvPr id="57" name="Picture 38" descr="memoryBcell">
            <a:extLst>
              <a:ext uri="{FF2B5EF4-FFF2-40B4-BE49-F238E27FC236}">
                <a16:creationId xmlns:a16="http://schemas.microsoft.com/office/drawing/2014/main" id="{FE0DFBAC-DF4C-4E01-AE01-261023B0491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791799" y="3264438"/>
            <a:ext cx="331787" cy="3063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nvGrpSpPr>
          <p:cNvPr id="58" name="Group 39">
            <a:extLst>
              <a:ext uri="{FF2B5EF4-FFF2-40B4-BE49-F238E27FC236}">
                <a16:creationId xmlns:a16="http://schemas.microsoft.com/office/drawing/2014/main" id="{6BAB6F24-45CA-44EA-9951-AC56D384D6C1}"/>
              </a:ext>
            </a:extLst>
          </p:cNvPr>
          <p:cNvGrpSpPr>
            <a:grpSpLocks/>
          </p:cNvGrpSpPr>
          <p:nvPr/>
        </p:nvGrpSpPr>
        <p:grpSpPr bwMode="auto">
          <a:xfrm>
            <a:off x="7448899" y="3504151"/>
            <a:ext cx="504825" cy="452438"/>
            <a:chOff x="4083" y="688"/>
            <a:chExt cx="960" cy="885"/>
          </a:xfrm>
        </p:grpSpPr>
        <p:pic>
          <p:nvPicPr>
            <p:cNvPr id="80" name="Picture 40" descr="Ige">
              <a:extLst>
                <a:ext uri="{FF2B5EF4-FFF2-40B4-BE49-F238E27FC236}">
                  <a16:creationId xmlns:a16="http://schemas.microsoft.com/office/drawing/2014/main" id="{2D687E0E-39FC-49AB-ADC1-C02495DAA01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40" y="688"/>
              <a:ext cx="270" cy="2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81" name="Picture 41" descr="Ige">
              <a:extLst>
                <a:ext uri="{FF2B5EF4-FFF2-40B4-BE49-F238E27FC236}">
                  <a16:creationId xmlns:a16="http://schemas.microsoft.com/office/drawing/2014/main" id="{6258BC61-1373-4859-B400-A2E3384526A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7171783">
              <a:off x="4090" y="1274"/>
              <a:ext cx="270" cy="2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82" name="Picture 42" descr="Ige">
              <a:extLst>
                <a:ext uri="{FF2B5EF4-FFF2-40B4-BE49-F238E27FC236}">
                  <a16:creationId xmlns:a16="http://schemas.microsoft.com/office/drawing/2014/main" id="{F9312036-75B1-4880-87A4-E1E76D4FDFF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7171783" flipH="1">
              <a:off x="4766" y="1296"/>
              <a:ext cx="270" cy="2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pic>
        <p:nvPicPr>
          <p:cNvPr id="59" name="Picture 43" descr="memoryBcell">
            <a:extLst>
              <a:ext uri="{FF2B5EF4-FFF2-40B4-BE49-F238E27FC236}">
                <a16:creationId xmlns:a16="http://schemas.microsoft.com/office/drawing/2014/main" id="{F64FE63C-42EC-4C9B-8F91-97586F410AA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44149" y="3616864"/>
            <a:ext cx="333375" cy="3063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0" name="Rectangle 44">
            <a:extLst>
              <a:ext uri="{FF2B5EF4-FFF2-40B4-BE49-F238E27FC236}">
                <a16:creationId xmlns:a16="http://schemas.microsoft.com/office/drawing/2014/main" id="{EF7DFA63-008F-41CB-8E4F-7B0CE19517B3}"/>
              </a:ext>
            </a:extLst>
          </p:cNvPr>
          <p:cNvSpPr>
            <a:spLocks noChangeArrowheads="1"/>
          </p:cNvSpPr>
          <p:nvPr/>
        </p:nvSpPr>
        <p:spPr bwMode="auto">
          <a:xfrm>
            <a:off x="6564662" y="4332833"/>
            <a:ext cx="152400" cy="104775"/>
          </a:xfrm>
          <a:prstGeom prst="rect">
            <a:avLst/>
          </a:prstGeom>
          <a:noFill/>
          <a:ln w="9525">
            <a:solidFill>
              <a:srgbClr val="FF0000"/>
            </a:solidFill>
            <a:miter lim="800000"/>
            <a:headEnd/>
            <a:tailEnd/>
          </a:ln>
          <a:extLst>
            <a:ext uri="{909E8E84-426E-40dd-AFC4-6F175D3DCCD1}">
              <a14:hiddenFill xmlns:a14="http://schemas.microsoft.com/office/drawing/2010/main" xmlns="">
                <a:solidFill>
                  <a:srgbClr val="FFFFFF"/>
                </a:solidFill>
              </a14:hiddenFill>
            </a:ext>
          </a:extLst>
        </p:spPr>
        <p:txBody>
          <a:bodyPr wrap="none" anchor="ctr"/>
          <a:lstStyle/>
          <a:p>
            <a:pPr eaLnBrk="1" hangingPunct="1"/>
            <a:endParaRPr lang="fr-FR" sz="1600">
              <a:latin typeface="+mj-lt"/>
            </a:endParaRPr>
          </a:p>
        </p:txBody>
      </p:sp>
      <p:grpSp>
        <p:nvGrpSpPr>
          <p:cNvPr id="61" name="Group 45">
            <a:extLst>
              <a:ext uri="{FF2B5EF4-FFF2-40B4-BE49-F238E27FC236}">
                <a16:creationId xmlns:a16="http://schemas.microsoft.com/office/drawing/2014/main" id="{6DFF4DBF-7FCA-4DC5-A83E-8E031DC93C9B}"/>
              </a:ext>
            </a:extLst>
          </p:cNvPr>
          <p:cNvGrpSpPr>
            <a:grpSpLocks/>
          </p:cNvGrpSpPr>
          <p:nvPr/>
        </p:nvGrpSpPr>
        <p:grpSpPr bwMode="auto">
          <a:xfrm>
            <a:off x="5788375" y="5158334"/>
            <a:ext cx="504825" cy="452438"/>
            <a:chOff x="4801" y="2912"/>
            <a:chExt cx="960" cy="885"/>
          </a:xfrm>
        </p:grpSpPr>
        <p:grpSp>
          <p:nvGrpSpPr>
            <p:cNvPr id="75" name="Group 46">
              <a:extLst>
                <a:ext uri="{FF2B5EF4-FFF2-40B4-BE49-F238E27FC236}">
                  <a16:creationId xmlns:a16="http://schemas.microsoft.com/office/drawing/2014/main" id="{E9BC5BEE-486F-4DB6-B822-54D02857C9B0}"/>
                </a:ext>
              </a:extLst>
            </p:cNvPr>
            <p:cNvGrpSpPr>
              <a:grpSpLocks/>
            </p:cNvGrpSpPr>
            <p:nvPr/>
          </p:nvGrpSpPr>
          <p:grpSpPr bwMode="auto">
            <a:xfrm>
              <a:off x="4801" y="2912"/>
              <a:ext cx="960" cy="885"/>
              <a:chOff x="4083" y="688"/>
              <a:chExt cx="960" cy="885"/>
            </a:xfrm>
          </p:grpSpPr>
          <p:pic>
            <p:nvPicPr>
              <p:cNvPr id="77" name="Picture 47" descr="Ige">
                <a:extLst>
                  <a:ext uri="{FF2B5EF4-FFF2-40B4-BE49-F238E27FC236}">
                    <a16:creationId xmlns:a16="http://schemas.microsoft.com/office/drawing/2014/main" id="{23C1809C-35E5-4A10-9B0E-EBF2A653575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40" y="688"/>
                <a:ext cx="270" cy="2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8" name="Picture 48" descr="Ige">
                <a:extLst>
                  <a:ext uri="{FF2B5EF4-FFF2-40B4-BE49-F238E27FC236}">
                    <a16:creationId xmlns:a16="http://schemas.microsoft.com/office/drawing/2014/main" id="{67BE6237-0A8C-43C6-955F-6F759EA125D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7171783">
                <a:off x="4090" y="1274"/>
                <a:ext cx="270" cy="2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9" name="Picture 49" descr="Ige">
                <a:extLst>
                  <a:ext uri="{FF2B5EF4-FFF2-40B4-BE49-F238E27FC236}">
                    <a16:creationId xmlns:a16="http://schemas.microsoft.com/office/drawing/2014/main" id="{ADE2643E-5B25-46DA-994B-80C1BC36EFF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7171783" flipH="1">
                <a:off x="4766" y="1296"/>
                <a:ext cx="270" cy="2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pic>
          <p:nvPicPr>
            <p:cNvPr id="76" name="Picture 50" descr="memoryBcell">
              <a:extLst>
                <a:ext uri="{FF2B5EF4-FFF2-40B4-BE49-F238E27FC236}">
                  <a16:creationId xmlns:a16="http://schemas.microsoft.com/office/drawing/2014/main" id="{4A897B93-7B48-457C-BC94-FB78ACC0D1C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83" y="3132"/>
              <a:ext cx="630" cy="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62" name="Group 51">
            <a:extLst>
              <a:ext uri="{FF2B5EF4-FFF2-40B4-BE49-F238E27FC236}">
                <a16:creationId xmlns:a16="http://schemas.microsoft.com/office/drawing/2014/main" id="{51CDA8C0-AF3C-458F-91AE-44961C079079}"/>
              </a:ext>
            </a:extLst>
          </p:cNvPr>
          <p:cNvGrpSpPr>
            <a:grpSpLocks/>
          </p:cNvGrpSpPr>
          <p:nvPr/>
        </p:nvGrpSpPr>
        <p:grpSpPr bwMode="auto">
          <a:xfrm>
            <a:off x="5851875" y="3193006"/>
            <a:ext cx="504825" cy="452438"/>
            <a:chOff x="4801" y="2912"/>
            <a:chExt cx="960" cy="885"/>
          </a:xfrm>
        </p:grpSpPr>
        <p:grpSp>
          <p:nvGrpSpPr>
            <p:cNvPr id="70" name="Group 52">
              <a:extLst>
                <a:ext uri="{FF2B5EF4-FFF2-40B4-BE49-F238E27FC236}">
                  <a16:creationId xmlns:a16="http://schemas.microsoft.com/office/drawing/2014/main" id="{67838FFE-2BCF-4C3A-9ADD-2AE58E02927B}"/>
                </a:ext>
              </a:extLst>
            </p:cNvPr>
            <p:cNvGrpSpPr>
              <a:grpSpLocks/>
            </p:cNvGrpSpPr>
            <p:nvPr/>
          </p:nvGrpSpPr>
          <p:grpSpPr bwMode="auto">
            <a:xfrm>
              <a:off x="4801" y="2912"/>
              <a:ext cx="960" cy="885"/>
              <a:chOff x="4083" y="688"/>
              <a:chExt cx="960" cy="885"/>
            </a:xfrm>
          </p:grpSpPr>
          <p:pic>
            <p:nvPicPr>
              <p:cNvPr id="72" name="Picture 53" descr="Ige">
                <a:extLst>
                  <a:ext uri="{FF2B5EF4-FFF2-40B4-BE49-F238E27FC236}">
                    <a16:creationId xmlns:a16="http://schemas.microsoft.com/office/drawing/2014/main" id="{B75ABB33-182B-4931-B5C0-88DC1C10848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40" y="688"/>
                <a:ext cx="270" cy="2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3" name="Picture 54" descr="Ige">
                <a:extLst>
                  <a:ext uri="{FF2B5EF4-FFF2-40B4-BE49-F238E27FC236}">
                    <a16:creationId xmlns:a16="http://schemas.microsoft.com/office/drawing/2014/main" id="{C18324D3-42C6-45B7-9423-7BDF3A07EAA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7171783">
                <a:off x="4090" y="1274"/>
                <a:ext cx="270" cy="2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74" name="Picture 55" descr="Ige">
                <a:extLst>
                  <a:ext uri="{FF2B5EF4-FFF2-40B4-BE49-F238E27FC236}">
                    <a16:creationId xmlns:a16="http://schemas.microsoft.com/office/drawing/2014/main" id="{ABAA9CD6-38B4-4ECD-AD67-D0045217C5F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7171783" flipH="1">
                <a:off x="4766" y="1296"/>
                <a:ext cx="270" cy="2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pic>
          <p:nvPicPr>
            <p:cNvPr id="71" name="Picture 56" descr="memoryBcell">
              <a:extLst>
                <a:ext uri="{FF2B5EF4-FFF2-40B4-BE49-F238E27FC236}">
                  <a16:creationId xmlns:a16="http://schemas.microsoft.com/office/drawing/2014/main" id="{15510CAE-03A4-46DF-9D8E-0C238012249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83" y="3132"/>
              <a:ext cx="630" cy="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nvGrpSpPr>
          <p:cNvPr id="63" name="Group 57">
            <a:extLst>
              <a:ext uri="{FF2B5EF4-FFF2-40B4-BE49-F238E27FC236}">
                <a16:creationId xmlns:a16="http://schemas.microsoft.com/office/drawing/2014/main" id="{1C0E120F-3B62-4484-8A1B-80A765FA81C8}"/>
              </a:ext>
            </a:extLst>
          </p:cNvPr>
          <p:cNvGrpSpPr>
            <a:grpSpLocks/>
          </p:cNvGrpSpPr>
          <p:nvPr/>
        </p:nvGrpSpPr>
        <p:grpSpPr bwMode="auto">
          <a:xfrm>
            <a:off x="4086576" y="4275683"/>
            <a:ext cx="504825" cy="452438"/>
            <a:chOff x="4801" y="2912"/>
            <a:chExt cx="960" cy="885"/>
          </a:xfrm>
        </p:grpSpPr>
        <p:grpSp>
          <p:nvGrpSpPr>
            <p:cNvPr id="65" name="Group 58">
              <a:extLst>
                <a:ext uri="{FF2B5EF4-FFF2-40B4-BE49-F238E27FC236}">
                  <a16:creationId xmlns:a16="http://schemas.microsoft.com/office/drawing/2014/main" id="{9A23A0A4-413C-4096-A2AA-FC1A29C42C34}"/>
                </a:ext>
              </a:extLst>
            </p:cNvPr>
            <p:cNvGrpSpPr>
              <a:grpSpLocks/>
            </p:cNvGrpSpPr>
            <p:nvPr/>
          </p:nvGrpSpPr>
          <p:grpSpPr bwMode="auto">
            <a:xfrm>
              <a:off x="4801" y="2912"/>
              <a:ext cx="960" cy="885"/>
              <a:chOff x="4083" y="688"/>
              <a:chExt cx="960" cy="885"/>
            </a:xfrm>
          </p:grpSpPr>
          <p:pic>
            <p:nvPicPr>
              <p:cNvPr id="67" name="Picture 59" descr="Ige">
                <a:extLst>
                  <a:ext uri="{FF2B5EF4-FFF2-40B4-BE49-F238E27FC236}">
                    <a16:creationId xmlns:a16="http://schemas.microsoft.com/office/drawing/2014/main" id="{ECB39245-EB18-4BB8-9AC7-E6C63160109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40" y="688"/>
                <a:ext cx="270" cy="2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8" name="Picture 60" descr="Ige">
                <a:extLst>
                  <a:ext uri="{FF2B5EF4-FFF2-40B4-BE49-F238E27FC236}">
                    <a16:creationId xmlns:a16="http://schemas.microsoft.com/office/drawing/2014/main" id="{0773CAF3-C493-4F7C-A0CA-24EEF179B2C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7171783">
                <a:off x="4090" y="1274"/>
                <a:ext cx="270" cy="2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9" name="Picture 61" descr="Ige">
                <a:extLst>
                  <a:ext uri="{FF2B5EF4-FFF2-40B4-BE49-F238E27FC236}">
                    <a16:creationId xmlns:a16="http://schemas.microsoft.com/office/drawing/2014/main" id="{46E04E06-9C43-439F-9A50-3DBC36E8BBF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7171783" flipH="1">
                <a:off x="4766" y="1296"/>
                <a:ext cx="270" cy="2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pic>
          <p:nvPicPr>
            <p:cNvPr id="66" name="Picture 62" descr="memoryBcell">
              <a:extLst>
                <a:ext uri="{FF2B5EF4-FFF2-40B4-BE49-F238E27FC236}">
                  <a16:creationId xmlns:a16="http://schemas.microsoft.com/office/drawing/2014/main" id="{2805A5B0-820E-4766-A221-7935391D127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83" y="3132"/>
              <a:ext cx="630" cy="6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sp>
        <p:nvSpPr>
          <p:cNvPr id="64" name="Text Box 63">
            <a:extLst>
              <a:ext uri="{FF2B5EF4-FFF2-40B4-BE49-F238E27FC236}">
                <a16:creationId xmlns:a16="http://schemas.microsoft.com/office/drawing/2014/main" id="{AC97304A-8DA2-4407-834F-6564CE854548}"/>
              </a:ext>
            </a:extLst>
          </p:cNvPr>
          <p:cNvSpPr txBox="1">
            <a:spLocks noChangeArrowheads="1"/>
          </p:cNvSpPr>
          <p:nvPr/>
        </p:nvSpPr>
        <p:spPr bwMode="auto">
          <a:xfrm>
            <a:off x="1427136" y="4393181"/>
            <a:ext cx="2601911" cy="33813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600" dirty="0">
                <a:latin typeface="+mj-lt"/>
              </a:rPr>
              <a:t>Re-</a:t>
            </a:r>
            <a:r>
              <a:rPr lang="fr-CH" sz="1600" dirty="0" err="1">
                <a:latin typeface="+mj-lt"/>
              </a:rPr>
              <a:t>circulating</a:t>
            </a:r>
            <a:r>
              <a:rPr lang="fr-CH" sz="1600" dirty="0">
                <a:latin typeface="+mj-lt"/>
              </a:rPr>
              <a:t> memory B </a:t>
            </a:r>
            <a:r>
              <a:rPr lang="fr-CH" sz="1600" dirty="0" err="1">
                <a:latin typeface="+mj-lt"/>
              </a:rPr>
              <a:t>cells</a:t>
            </a:r>
            <a:endParaRPr lang="fr-FR" sz="1600" dirty="0">
              <a:latin typeface="+mj-lt"/>
            </a:endParaRPr>
          </a:p>
        </p:txBody>
      </p:sp>
    </p:spTree>
    <p:extLst>
      <p:ext uri="{BB962C8B-B14F-4D97-AF65-F5344CB8AC3E}">
        <p14:creationId xmlns:p14="http://schemas.microsoft.com/office/powerpoint/2010/main" val="388214420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D82CDC-2C9F-444D-AF09-B58BBEEC37E5}"/>
              </a:ext>
            </a:extLst>
          </p:cNvPr>
          <p:cNvSpPr>
            <a:spLocks noGrp="1"/>
          </p:cNvSpPr>
          <p:nvPr>
            <p:ph type="title"/>
          </p:nvPr>
        </p:nvSpPr>
        <p:spPr>
          <a:solidFill>
            <a:srgbClr val="0070C0"/>
          </a:solidFill>
        </p:spPr>
        <p:txBody>
          <a:bodyPr/>
          <a:lstStyle/>
          <a:p>
            <a:r>
              <a:rPr lang="en-GB" dirty="0">
                <a:solidFill>
                  <a:schemeClr val="bg1"/>
                </a:solidFill>
              </a:rPr>
              <a:t>T-dependent B cell response | The  follicular reaction</a:t>
            </a:r>
          </a:p>
        </p:txBody>
      </p:sp>
      <p:sp>
        <p:nvSpPr>
          <p:cNvPr id="3" name="Content Placeholder 2">
            <a:extLst>
              <a:ext uri="{FF2B5EF4-FFF2-40B4-BE49-F238E27FC236}">
                <a16:creationId xmlns:a16="http://schemas.microsoft.com/office/drawing/2014/main" id="{B5DD6BF9-CA2D-4D86-8E4E-640C41035F34}"/>
              </a:ext>
            </a:extLst>
          </p:cNvPr>
          <p:cNvSpPr>
            <a:spLocks noGrp="1"/>
          </p:cNvSpPr>
          <p:nvPr>
            <p:ph idx="1"/>
          </p:nvPr>
        </p:nvSpPr>
        <p:spPr>
          <a:xfrm>
            <a:off x="99517" y="1111174"/>
            <a:ext cx="4643171" cy="5365216"/>
          </a:xfrm>
        </p:spPr>
        <p:txBody>
          <a:bodyPr>
            <a:normAutofit/>
          </a:bodyPr>
          <a:lstStyle/>
          <a:p>
            <a:pPr marL="0" indent="0" algn="just">
              <a:buNone/>
            </a:pPr>
            <a:r>
              <a:rPr lang="en-US" sz="1600" dirty="0"/>
              <a:t>Signal 1 and 2 lead to B cell clonal expansion and to differentiation (extrafollicular and follicular reaction).</a:t>
            </a:r>
          </a:p>
          <a:p>
            <a:pPr marL="0" indent="0" algn="just">
              <a:buNone/>
            </a:pPr>
            <a:r>
              <a:rPr lang="en-US" sz="1600" b="1" dirty="0"/>
              <a:t>Extrafollicular reaction: </a:t>
            </a:r>
          </a:p>
          <a:p>
            <a:pPr marL="742950" lvl="1" indent="-285750" algn="just">
              <a:buFontTx/>
              <a:buChar char="•"/>
            </a:pPr>
            <a:r>
              <a:rPr lang="en-US" sz="1600" dirty="0"/>
              <a:t>A group of B cells immediately differentiate into </a:t>
            </a:r>
            <a:r>
              <a:rPr lang="en-US" sz="1600" dirty="0" err="1"/>
              <a:t>plasmatocytes</a:t>
            </a:r>
            <a:r>
              <a:rPr lang="en-US" sz="1600" dirty="0"/>
              <a:t> producing IgM</a:t>
            </a:r>
          </a:p>
          <a:p>
            <a:pPr marL="742950" lvl="1" indent="-285750" algn="just">
              <a:buFontTx/>
              <a:buChar char="•"/>
            </a:pPr>
            <a:r>
              <a:rPr lang="en-US" sz="1600" dirty="0"/>
              <a:t>Rapid, no memory, low affinity</a:t>
            </a:r>
          </a:p>
          <a:p>
            <a:pPr marL="742950" lvl="1" indent="-285750" algn="just">
              <a:buFontTx/>
              <a:buChar char="•"/>
            </a:pPr>
            <a:r>
              <a:rPr lang="en-US" sz="1600" dirty="0"/>
              <a:t>Provides a first line of defense</a:t>
            </a:r>
          </a:p>
          <a:p>
            <a:pPr marL="0" indent="0" algn="just">
              <a:buNone/>
            </a:pPr>
            <a:r>
              <a:rPr lang="en-US" sz="1600" b="1" dirty="0"/>
              <a:t>Follicular reaction: </a:t>
            </a:r>
            <a:r>
              <a:rPr lang="en-US" sz="1600" dirty="0"/>
              <a:t>several phases</a:t>
            </a:r>
          </a:p>
          <a:p>
            <a:pPr marL="742950" lvl="1" indent="-285750" algn="just">
              <a:buFontTx/>
              <a:buChar char="•"/>
            </a:pPr>
            <a:r>
              <a:rPr lang="en-US" sz="1600" dirty="0"/>
              <a:t>B cells actively divide in the follicle</a:t>
            </a:r>
          </a:p>
          <a:p>
            <a:pPr marL="742950" lvl="1" indent="-285750" algn="just">
              <a:buFontTx/>
              <a:buChar char="•"/>
            </a:pPr>
            <a:r>
              <a:rPr lang="en-US" sz="1600" dirty="0"/>
              <a:t>Somatic hypermutation increases Ig affinity</a:t>
            </a:r>
          </a:p>
          <a:p>
            <a:pPr marL="742950" lvl="1" indent="-285750" algn="just">
              <a:buFontTx/>
              <a:buChar char="•"/>
            </a:pPr>
            <a:r>
              <a:rPr lang="en-US" sz="1600" dirty="0"/>
              <a:t>Class switch recombination (IgM </a:t>
            </a:r>
            <a:r>
              <a:rPr lang="en-US" sz="1600" dirty="0">
                <a:sym typeface="Wingdings" panose="05000000000000000000" pitchFamily="2" charset="2"/>
              </a:rPr>
              <a:t></a:t>
            </a:r>
            <a:r>
              <a:rPr lang="en-US" sz="1600" dirty="0"/>
              <a:t> IgA, IgG or </a:t>
            </a:r>
            <a:r>
              <a:rPr lang="en-US" sz="1600" dirty="0" err="1"/>
              <a:t>IgE</a:t>
            </a:r>
            <a:r>
              <a:rPr lang="en-US" sz="1600" dirty="0"/>
              <a:t>)</a:t>
            </a:r>
          </a:p>
          <a:p>
            <a:pPr marL="742950" lvl="1" indent="-285750" algn="just">
              <a:buFontTx/>
              <a:buChar char="•"/>
            </a:pPr>
            <a:r>
              <a:rPr lang="en-US" sz="1600" dirty="0"/>
              <a:t>Selection (FDC, Th) ensures the specificity of the response</a:t>
            </a:r>
          </a:p>
          <a:p>
            <a:pPr marL="742950" lvl="1" indent="-285750" algn="just">
              <a:buFontTx/>
              <a:buChar char="•"/>
            </a:pPr>
            <a:r>
              <a:rPr lang="en-US" sz="1600" dirty="0"/>
              <a:t>Gives rise to memory B cells with high affinity</a:t>
            </a:r>
          </a:p>
          <a:p>
            <a:pPr marL="742950" lvl="1" indent="-285750" algn="just">
              <a:buFontTx/>
              <a:buChar char="•"/>
            </a:pPr>
            <a:r>
              <a:rPr lang="en-US" sz="1600" dirty="0"/>
              <a:t>Involves irreversible DNA modification</a:t>
            </a:r>
          </a:p>
          <a:p>
            <a:pPr marL="742950" lvl="1" indent="-285750" algn="just">
              <a:buFontTx/>
              <a:buChar char="•"/>
            </a:pPr>
            <a:r>
              <a:rPr lang="en-US" sz="1600" dirty="0"/>
              <a:t>Takes place in the germinal center of secondary lymphoid organs</a:t>
            </a:r>
          </a:p>
          <a:p>
            <a:endParaRPr lang="en-GB" sz="1800" dirty="0"/>
          </a:p>
        </p:txBody>
      </p:sp>
      <p:pic>
        <p:nvPicPr>
          <p:cNvPr id="4" name="Image 4" descr="dia_25.jpg">
            <a:extLst>
              <a:ext uri="{FF2B5EF4-FFF2-40B4-BE49-F238E27FC236}">
                <a16:creationId xmlns:a16="http://schemas.microsoft.com/office/drawing/2014/main" id="{B275C982-8F8A-4F60-AA3A-9C5DC297146B}"/>
              </a:ext>
            </a:extLst>
          </p:cNvPr>
          <p:cNvPicPr>
            <a:picLocks noChangeAspect="1"/>
          </p:cNvPicPr>
          <p:nvPr/>
        </p:nvPicPr>
        <p:blipFill rotWithShape="1">
          <a:blip r:embed="rId2">
            <a:extLst>
              <a:ext uri="{28A0092B-C50C-407E-A947-70E740481C1C}">
                <a14:useLocalDpi xmlns:a14="http://schemas.microsoft.com/office/drawing/2010/main" val="0"/>
              </a:ext>
            </a:extLst>
          </a:blip>
          <a:srcRect l="4104" r="5250"/>
          <a:stretch/>
        </p:blipFill>
        <p:spPr>
          <a:xfrm>
            <a:off x="4742688" y="1620922"/>
            <a:ext cx="4401312" cy="4855468"/>
          </a:xfrm>
          <a:prstGeom prst="rect">
            <a:avLst/>
          </a:prstGeom>
        </p:spPr>
      </p:pic>
    </p:spTree>
    <p:extLst>
      <p:ext uri="{BB962C8B-B14F-4D97-AF65-F5344CB8AC3E}">
        <p14:creationId xmlns:p14="http://schemas.microsoft.com/office/powerpoint/2010/main" val="222767819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DD2C3F-06A0-4027-AF26-A8356D084BE0}"/>
              </a:ext>
            </a:extLst>
          </p:cNvPr>
          <p:cNvSpPr>
            <a:spLocks noGrp="1"/>
          </p:cNvSpPr>
          <p:nvPr>
            <p:ph type="title"/>
          </p:nvPr>
        </p:nvSpPr>
        <p:spPr>
          <a:solidFill>
            <a:srgbClr val="0070C0"/>
          </a:solidFill>
        </p:spPr>
        <p:txBody>
          <a:bodyPr/>
          <a:lstStyle/>
          <a:p>
            <a:r>
              <a:rPr lang="fr-CH" dirty="0">
                <a:solidFill>
                  <a:schemeClr val="bg1"/>
                </a:solidFill>
              </a:rPr>
              <a:t>Conclusion | B </a:t>
            </a:r>
            <a:r>
              <a:rPr lang="fr-CH" dirty="0" err="1">
                <a:solidFill>
                  <a:schemeClr val="bg1"/>
                </a:solidFill>
              </a:rPr>
              <a:t>cell</a:t>
            </a:r>
            <a:r>
              <a:rPr lang="fr-CH" dirty="0">
                <a:solidFill>
                  <a:schemeClr val="bg1"/>
                </a:solidFill>
              </a:rPr>
              <a:t> </a:t>
            </a:r>
            <a:r>
              <a:rPr lang="fr-CH" dirty="0" err="1">
                <a:solidFill>
                  <a:schemeClr val="bg1"/>
                </a:solidFill>
              </a:rPr>
              <a:t>responses</a:t>
            </a:r>
            <a:endParaRPr lang="en-GB" dirty="0">
              <a:solidFill>
                <a:schemeClr val="bg1"/>
              </a:solidFill>
            </a:endParaRPr>
          </a:p>
        </p:txBody>
      </p:sp>
      <p:graphicFrame>
        <p:nvGraphicFramePr>
          <p:cNvPr id="5" name="Object 7">
            <a:extLst>
              <a:ext uri="{FF2B5EF4-FFF2-40B4-BE49-F238E27FC236}">
                <a16:creationId xmlns:a16="http://schemas.microsoft.com/office/drawing/2014/main" id="{95778708-A975-4E5A-807A-893E39124677}"/>
              </a:ext>
            </a:extLst>
          </p:cNvPr>
          <p:cNvGraphicFramePr>
            <a:graphicFrameLocks noChangeAspect="1"/>
          </p:cNvGraphicFramePr>
          <p:nvPr/>
        </p:nvGraphicFramePr>
        <p:xfrm>
          <a:off x="984932" y="1835961"/>
          <a:ext cx="1030287" cy="920750"/>
        </p:xfrm>
        <a:graphic>
          <a:graphicData uri="http://schemas.openxmlformats.org/presentationml/2006/ole">
            <mc:AlternateContent xmlns:mc="http://schemas.openxmlformats.org/markup-compatibility/2006">
              <mc:Choice xmlns:v="urn:schemas-microsoft-com:vml" Requires="v">
                <p:oleObj spid="_x0000_s2098" name="Image" r:id="rId3" imgW="1917460" imgH="1713681" progId="Photoshop.Image.6">
                  <p:embed/>
                </p:oleObj>
              </mc:Choice>
              <mc:Fallback>
                <p:oleObj name="Image" r:id="rId3" imgW="1917460" imgH="1713681" progId="Photoshop.Image.6">
                  <p:embed/>
                  <p:pic>
                    <p:nvPicPr>
                      <p:cNvPr id="121963" name="Object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4932" y="1835961"/>
                        <a:ext cx="1030287" cy="9207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7"/>
                                </a:schemeClr>
                              </a:outerShdw>
                            </a:effectLst>
                          </a14:hiddenEffects>
                        </a:ext>
                      </a:extLst>
                    </p:spPr>
                  </p:pic>
                </p:oleObj>
              </mc:Fallback>
            </mc:AlternateContent>
          </a:graphicData>
        </a:graphic>
      </p:graphicFrame>
      <p:sp>
        <p:nvSpPr>
          <p:cNvPr id="6" name="Text Box 10">
            <a:extLst>
              <a:ext uri="{FF2B5EF4-FFF2-40B4-BE49-F238E27FC236}">
                <a16:creationId xmlns:a16="http://schemas.microsoft.com/office/drawing/2014/main" id="{ED7C16AB-3E43-4B2E-B1FF-45EA29FE84CC}"/>
              </a:ext>
            </a:extLst>
          </p:cNvPr>
          <p:cNvSpPr txBox="1">
            <a:spLocks noChangeArrowheads="1"/>
          </p:cNvSpPr>
          <p:nvPr/>
        </p:nvSpPr>
        <p:spPr bwMode="auto">
          <a:xfrm>
            <a:off x="1313544" y="2228074"/>
            <a:ext cx="280987" cy="307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b="0">
                <a:latin typeface="+mj-lt"/>
              </a:rPr>
              <a:t>B</a:t>
            </a:r>
            <a:endParaRPr lang="en-US" sz="1400" b="0">
              <a:latin typeface="+mj-lt"/>
            </a:endParaRPr>
          </a:p>
        </p:txBody>
      </p:sp>
      <p:sp>
        <p:nvSpPr>
          <p:cNvPr id="7" name="Line 11">
            <a:extLst>
              <a:ext uri="{FF2B5EF4-FFF2-40B4-BE49-F238E27FC236}">
                <a16:creationId xmlns:a16="http://schemas.microsoft.com/office/drawing/2014/main" id="{4C1F3970-5DFE-4E9F-9833-569625D9014D}"/>
              </a:ext>
            </a:extLst>
          </p:cNvPr>
          <p:cNvSpPr>
            <a:spLocks noChangeShapeType="1"/>
          </p:cNvSpPr>
          <p:nvPr/>
        </p:nvSpPr>
        <p:spPr bwMode="auto">
          <a:xfrm>
            <a:off x="849994" y="6134911"/>
            <a:ext cx="7943850" cy="0"/>
          </a:xfrm>
          <a:prstGeom prst="line">
            <a:avLst/>
          </a:prstGeom>
          <a:noFill/>
          <a:ln w="9525">
            <a:solidFill>
              <a:schemeClr val="tx1"/>
            </a:solidFill>
            <a:round/>
            <a:headEnd/>
            <a:tailEnd type="triangle" w="med" len="med"/>
          </a:ln>
          <a:extLst>
            <a:ext uri="{909E8E84-426E-40dd-AFC4-6F175D3DCCD1}">
              <a14:hiddenFill xmlns:a14="http://schemas.microsoft.com/office/drawing/2010/main" xmlns="">
                <a:noFill/>
              </a14:hiddenFill>
            </a:ext>
          </a:extLst>
        </p:spPr>
        <p:txBody>
          <a:bodyPr/>
          <a:lstStyle/>
          <a:p>
            <a:endParaRPr lang="en-US" sz="1400">
              <a:latin typeface="+mj-lt"/>
            </a:endParaRPr>
          </a:p>
        </p:txBody>
      </p:sp>
      <p:sp>
        <p:nvSpPr>
          <p:cNvPr id="8" name="Text Box 12">
            <a:extLst>
              <a:ext uri="{FF2B5EF4-FFF2-40B4-BE49-F238E27FC236}">
                <a16:creationId xmlns:a16="http://schemas.microsoft.com/office/drawing/2014/main" id="{7305E65E-5A06-42E8-AD09-E7076088A6AF}"/>
              </a:ext>
            </a:extLst>
          </p:cNvPr>
          <p:cNvSpPr txBox="1">
            <a:spLocks noChangeArrowheads="1"/>
          </p:cNvSpPr>
          <p:nvPr/>
        </p:nvSpPr>
        <p:spPr bwMode="auto">
          <a:xfrm>
            <a:off x="820396" y="6261895"/>
            <a:ext cx="1570495"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dirty="0">
                <a:latin typeface="+mj-lt"/>
              </a:rPr>
              <a:t>Time </a:t>
            </a:r>
            <a:r>
              <a:rPr lang="fr-CH" sz="1400" dirty="0" err="1">
                <a:latin typeface="+mj-lt"/>
              </a:rPr>
              <a:t>after</a:t>
            </a:r>
            <a:r>
              <a:rPr lang="fr-CH" sz="1400" dirty="0">
                <a:latin typeface="+mj-lt"/>
              </a:rPr>
              <a:t> infection</a:t>
            </a:r>
            <a:endParaRPr lang="fr-FR" sz="1400" dirty="0">
              <a:latin typeface="+mj-lt"/>
            </a:endParaRPr>
          </a:p>
        </p:txBody>
      </p:sp>
      <p:sp>
        <p:nvSpPr>
          <p:cNvPr id="9" name="Line 13">
            <a:extLst>
              <a:ext uri="{FF2B5EF4-FFF2-40B4-BE49-F238E27FC236}">
                <a16:creationId xmlns:a16="http://schemas.microsoft.com/office/drawing/2014/main" id="{9A7C8789-1A0E-4CB9-B303-2FFAFBC84DE5}"/>
              </a:ext>
            </a:extLst>
          </p:cNvPr>
          <p:cNvSpPr>
            <a:spLocks noChangeShapeType="1"/>
          </p:cNvSpPr>
          <p:nvPr/>
        </p:nvSpPr>
        <p:spPr bwMode="auto">
          <a:xfrm flipV="1">
            <a:off x="849994" y="1456549"/>
            <a:ext cx="0" cy="4667250"/>
          </a:xfrm>
          <a:prstGeom prst="line">
            <a:avLst/>
          </a:prstGeom>
          <a:noFill/>
          <a:ln w="9525">
            <a:solidFill>
              <a:schemeClr val="tx1"/>
            </a:solidFill>
            <a:round/>
            <a:headEnd/>
            <a:tailEnd type="triangle" w="med" len="med"/>
          </a:ln>
          <a:extLst>
            <a:ext uri="{909E8E84-426E-40dd-AFC4-6F175D3DCCD1}">
              <a14:hiddenFill xmlns:a14="http://schemas.microsoft.com/office/drawing/2010/main" xmlns="">
                <a:noFill/>
              </a14:hiddenFill>
            </a:ext>
          </a:extLst>
        </p:spPr>
        <p:txBody>
          <a:bodyPr/>
          <a:lstStyle/>
          <a:p>
            <a:endParaRPr lang="en-US" sz="1400">
              <a:latin typeface="+mj-lt"/>
            </a:endParaRPr>
          </a:p>
        </p:txBody>
      </p:sp>
      <p:sp>
        <p:nvSpPr>
          <p:cNvPr id="10" name="Text Box 14">
            <a:extLst>
              <a:ext uri="{FF2B5EF4-FFF2-40B4-BE49-F238E27FC236}">
                <a16:creationId xmlns:a16="http://schemas.microsoft.com/office/drawing/2014/main" id="{B55BFEB5-3883-4BBF-A038-1596F3EFD81F}"/>
              </a:ext>
            </a:extLst>
          </p:cNvPr>
          <p:cNvSpPr txBox="1">
            <a:spLocks noChangeArrowheads="1"/>
          </p:cNvSpPr>
          <p:nvPr/>
        </p:nvSpPr>
        <p:spPr bwMode="auto">
          <a:xfrm>
            <a:off x="355430" y="989825"/>
            <a:ext cx="349702" cy="2240810"/>
          </a:xfrm>
          <a:prstGeom prst="rect">
            <a:avLst/>
          </a:prstGeom>
          <a:solidFill>
            <a:schemeClr val="bg1">
              <a:lumMod val="85000"/>
            </a:schemeClr>
          </a:solidFill>
          <a:ln w="9525">
            <a:noFill/>
            <a:miter lim="800000"/>
            <a:headEnd/>
            <a:tailEnd/>
          </a:ln>
        </p:spPr>
        <p:txBody>
          <a:bodyPr vert="vert270" wrap="square" lIns="36000" tIns="36000" rIns="36000" bIns="36000">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algn="ctr" eaLnBrk="1" hangingPunct="1"/>
            <a:r>
              <a:rPr lang="fr-CH" sz="1800" b="0" dirty="0">
                <a:latin typeface="+mj-lt"/>
              </a:rPr>
              <a:t>TI </a:t>
            </a:r>
            <a:r>
              <a:rPr lang="fr-CH" sz="1800" b="0" dirty="0" err="1">
                <a:latin typeface="+mj-lt"/>
              </a:rPr>
              <a:t>response</a:t>
            </a:r>
            <a:endParaRPr lang="en-US" sz="1800" b="0" dirty="0">
              <a:latin typeface="+mj-lt"/>
            </a:endParaRPr>
          </a:p>
        </p:txBody>
      </p:sp>
      <p:graphicFrame>
        <p:nvGraphicFramePr>
          <p:cNvPr id="12" name="Object 6">
            <a:extLst>
              <a:ext uri="{FF2B5EF4-FFF2-40B4-BE49-F238E27FC236}">
                <a16:creationId xmlns:a16="http://schemas.microsoft.com/office/drawing/2014/main" id="{EB91ED47-F750-4191-9EAB-BA8593A1FF8F}"/>
              </a:ext>
            </a:extLst>
          </p:cNvPr>
          <p:cNvGraphicFramePr>
            <a:graphicFrameLocks noChangeAspect="1"/>
          </p:cNvGraphicFramePr>
          <p:nvPr/>
        </p:nvGraphicFramePr>
        <p:xfrm>
          <a:off x="984932" y="4298174"/>
          <a:ext cx="1030287" cy="920750"/>
        </p:xfrm>
        <a:graphic>
          <a:graphicData uri="http://schemas.openxmlformats.org/presentationml/2006/ole">
            <mc:AlternateContent xmlns:mc="http://schemas.openxmlformats.org/markup-compatibility/2006">
              <mc:Choice xmlns:v="urn:schemas-microsoft-com:vml" Requires="v">
                <p:oleObj spid="_x0000_s2099" name="Image" r:id="rId5" imgW="1917460" imgH="1713681" progId="Photoshop.Image.6">
                  <p:embed/>
                </p:oleObj>
              </mc:Choice>
              <mc:Fallback>
                <p:oleObj name="Image" r:id="rId5" imgW="1917460" imgH="1713681" progId="Photoshop.Image.6">
                  <p:embed/>
                  <p:pic>
                    <p:nvPicPr>
                      <p:cNvPr id="121961"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4932" y="4298174"/>
                        <a:ext cx="1030287" cy="92075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7"/>
                                </a:schemeClr>
                              </a:outerShdw>
                            </a:effectLst>
                          </a14:hiddenEffects>
                        </a:ext>
                      </a:extLst>
                    </p:spPr>
                  </p:pic>
                </p:oleObj>
              </mc:Fallback>
            </mc:AlternateContent>
          </a:graphicData>
        </a:graphic>
      </p:graphicFrame>
      <p:sp>
        <p:nvSpPr>
          <p:cNvPr id="13" name="Text Box 17">
            <a:extLst>
              <a:ext uri="{FF2B5EF4-FFF2-40B4-BE49-F238E27FC236}">
                <a16:creationId xmlns:a16="http://schemas.microsoft.com/office/drawing/2014/main" id="{469E0AAF-BFDC-4C89-8DA7-DD26826F362F}"/>
              </a:ext>
            </a:extLst>
          </p:cNvPr>
          <p:cNvSpPr txBox="1">
            <a:spLocks noChangeArrowheads="1"/>
          </p:cNvSpPr>
          <p:nvPr/>
        </p:nvSpPr>
        <p:spPr bwMode="auto">
          <a:xfrm>
            <a:off x="1324657" y="4701399"/>
            <a:ext cx="280987" cy="307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b="0">
                <a:latin typeface="+mj-lt"/>
              </a:rPr>
              <a:t>B</a:t>
            </a:r>
            <a:endParaRPr lang="en-US" sz="1400" b="0">
              <a:latin typeface="+mj-lt"/>
            </a:endParaRPr>
          </a:p>
        </p:txBody>
      </p:sp>
      <p:sp>
        <p:nvSpPr>
          <p:cNvPr id="14" name="Line 18">
            <a:extLst>
              <a:ext uri="{FF2B5EF4-FFF2-40B4-BE49-F238E27FC236}">
                <a16:creationId xmlns:a16="http://schemas.microsoft.com/office/drawing/2014/main" id="{085E2E11-07DD-42A3-ADB9-706B8511D704}"/>
              </a:ext>
            </a:extLst>
          </p:cNvPr>
          <p:cNvSpPr>
            <a:spLocks noChangeShapeType="1"/>
          </p:cNvSpPr>
          <p:nvPr/>
        </p:nvSpPr>
        <p:spPr bwMode="auto">
          <a:xfrm>
            <a:off x="849993" y="3236136"/>
            <a:ext cx="7978775" cy="0"/>
          </a:xfrm>
          <a:prstGeom prst="line">
            <a:avLst/>
          </a:prstGeom>
          <a:noFill/>
          <a:ln w="9525">
            <a:solidFill>
              <a:schemeClr val="tx1"/>
            </a:solidFill>
            <a:prstDash val="dash"/>
            <a:round/>
            <a:headEnd/>
            <a:tailEnd/>
          </a:ln>
          <a:extLst>
            <a:ext uri="{909E8E84-426E-40dd-AFC4-6F175D3DCCD1}">
              <a14:hiddenFill xmlns:a14="http://schemas.microsoft.com/office/drawing/2010/main" xmlns="">
                <a:noFill/>
              </a14:hiddenFill>
            </a:ext>
          </a:extLst>
        </p:spPr>
        <p:txBody>
          <a:bodyPr/>
          <a:lstStyle/>
          <a:p>
            <a:endParaRPr lang="en-US" sz="1400">
              <a:latin typeface="+mj-lt"/>
            </a:endParaRPr>
          </a:p>
        </p:txBody>
      </p:sp>
      <p:sp>
        <p:nvSpPr>
          <p:cNvPr id="16" name="Oval 20">
            <a:extLst>
              <a:ext uri="{FF2B5EF4-FFF2-40B4-BE49-F238E27FC236}">
                <a16:creationId xmlns:a16="http://schemas.microsoft.com/office/drawing/2014/main" id="{2C51F51F-4428-48A7-BF29-34130E49671B}"/>
              </a:ext>
            </a:extLst>
          </p:cNvPr>
          <p:cNvSpPr>
            <a:spLocks noChangeArrowheads="1"/>
          </p:cNvSpPr>
          <p:nvPr/>
        </p:nvSpPr>
        <p:spPr bwMode="auto">
          <a:xfrm>
            <a:off x="1337356" y="4067986"/>
            <a:ext cx="142875" cy="153988"/>
          </a:xfrm>
          <a:prstGeom prst="ellipse">
            <a:avLst/>
          </a:prstGeom>
          <a:solidFill>
            <a:srgbClr val="CC0000"/>
          </a:solidFill>
          <a:ln w="9525">
            <a:solidFill>
              <a:schemeClr val="tx1"/>
            </a:solidFill>
            <a:round/>
            <a:headEnd/>
            <a:tailEnd/>
          </a:ln>
        </p:spPr>
        <p:txBody>
          <a:bodyPr wrap="none" anchor="ctr"/>
          <a:lstStyle/>
          <a:p>
            <a:pPr eaLnBrk="1" hangingPunct="1"/>
            <a:endParaRPr lang="fr-FR" sz="1400">
              <a:latin typeface="+mj-lt"/>
            </a:endParaRPr>
          </a:p>
        </p:txBody>
      </p:sp>
      <p:sp>
        <p:nvSpPr>
          <p:cNvPr id="17" name="AutoShape 21">
            <a:extLst>
              <a:ext uri="{FF2B5EF4-FFF2-40B4-BE49-F238E27FC236}">
                <a16:creationId xmlns:a16="http://schemas.microsoft.com/office/drawing/2014/main" id="{D2A5F4AA-884C-4742-9015-20C68FEE36B2}"/>
              </a:ext>
            </a:extLst>
          </p:cNvPr>
          <p:cNvSpPr>
            <a:spLocks noChangeArrowheads="1"/>
          </p:cNvSpPr>
          <p:nvPr/>
        </p:nvSpPr>
        <p:spPr bwMode="auto">
          <a:xfrm>
            <a:off x="1361168" y="3991786"/>
            <a:ext cx="88900" cy="88900"/>
          </a:xfrm>
          <a:prstGeom prst="triangle">
            <a:avLst>
              <a:gd name="adj" fmla="val 50000"/>
            </a:avLst>
          </a:prstGeom>
          <a:solidFill>
            <a:srgbClr val="CC0000"/>
          </a:solidFill>
          <a:ln w="9525">
            <a:solidFill>
              <a:schemeClr val="tx1"/>
            </a:solidFill>
            <a:miter lim="800000"/>
            <a:headEnd/>
            <a:tailEnd/>
          </a:ln>
        </p:spPr>
        <p:txBody>
          <a:bodyPr wrap="none" anchor="ctr"/>
          <a:lstStyle/>
          <a:p>
            <a:pPr eaLnBrk="1" hangingPunct="1"/>
            <a:endParaRPr lang="fr-FR" sz="1400">
              <a:latin typeface="+mj-lt"/>
            </a:endParaRPr>
          </a:p>
        </p:txBody>
      </p:sp>
      <p:sp>
        <p:nvSpPr>
          <p:cNvPr id="18" name="AutoShape 22">
            <a:extLst>
              <a:ext uri="{FF2B5EF4-FFF2-40B4-BE49-F238E27FC236}">
                <a16:creationId xmlns:a16="http://schemas.microsoft.com/office/drawing/2014/main" id="{5DB3A8BF-2EDB-4D27-AACC-5CF56E5AA6C4}"/>
              </a:ext>
            </a:extLst>
          </p:cNvPr>
          <p:cNvSpPr>
            <a:spLocks noChangeArrowheads="1"/>
          </p:cNvSpPr>
          <p:nvPr/>
        </p:nvSpPr>
        <p:spPr bwMode="auto">
          <a:xfrm flipV="1">
            <a:off x="1367518" y="4214036"/>
            <a:ext cx="88900" cy="88900"/>
          </a:xfrm>
          <a:prstGeom prst="triangle">
            <a:avLst>
              <a:gd name="adj" fmla="val 50000"/>
            </a:avLst>
          </a:prstGeom>
          <a:solidFill>
            <a:srgbClr val="CC0000"/>
          </a:solidFill>
          <a:ln w="9525">
            <a:solidFill>
              <a:schemeClr val="tx1"/>
            </a:solidFill>
            <a:miter lim="800000"/>
            <a:headEnd/>
            <a:tailEnd/>
          </a:ln>
        </p:spPr>
        <p:txBody>
          <a:bodyPr wrap="none" anchor="ctr"/>
          <a:lstStyle/>
          <a:p>
            <a:pPr eaLnBrk="1" hangingPunct="1"/>
            <a:endParaRPr lang="fr-FR" sz="1400">
              <a:latin typeface="+mj-lt"/>
            </a:endParaRPr>
          </a:p>
        </p:txBody>
      </p:sp>
      <p:sp>
        <p:nvSpPr>
          <p:cNvPr id="19" name="AutoShape 23">
            <a:extLst>
              <a:ext uri="{FF2B5EF4-FFF2-40B4-BE49-F238E27FC236}">
                <a16:creationId xmlns:a16="http://schemas.microsoft.com/office/drawing/2014/main" id="{2AD24BD5-9BFA-479C-B1F0-2DAFE5A4D998}"/>
              </a:ext>
            </a:extLst>
          </p:cNvPr>
          <p:cNvSpPr>
            <a:spLocks noChangeArrowheads="1"/>
          </p:cNvSpPr>
          <p:nvPr/>
        </p:nvSpPr>
        <p:spPr bwMode="auto">
          <a:xfrm rot="5400000">
            <a:off x="1475468" y="4106086"/>
            <a:ext cx="88900" cy="88900"/>
          </a:xfrm>
          <a:prstGeom prst="triangle">
            <a:avLst>
              <a:gd name="adj" fmla="val 50000"/>
            </a:avLst>
          </a:prstGeom>
          <a:solidFill>
            <a:srgbClr val="CC0000"/>
          </a:solidFill>
          <a:ln w="9525">
            <a:solidFill>
              <a:schemeClr val="tx1"/>
            </a:solidFill>
            <a:miter lim="800000"/>
            <a:headEnd/>
            <a:tailEnd/>
          </a:ln>
        </p:spPr>
        <p:txBody>
          <a:bodyPr wrap="none" anchor="ctr"/>
          <a:lstStyle/>
          <a:p>
            <a:pPr eaLnBrk="1" hangingPunct="1"/>
            <a:endParaRPr lang="fr-FR" sz="1400">
              <a:latin typeface="+mj-lt"/>
            </a:endParaRPr>
          </a:p>
        </p:txBody>
      </p:sp>
      <p:sp>
        <p:nvSpPr>
          <p:cNvPr id="20" name="AutoShape 24">
            <a:extLst>
              <a:ext uri="{FF2B5EF4-FFF2-40B4-BE49-F238E27FC236}">
                <a16:creationId xmlns:a16="http://schemas.microsoft.com/office/drawing/2014/main" id="{54FB4002-8259-4249-A5E8-1F25B84F5369}"/>
              </a:ext>
            </a:extLst>
          </p:cNvPr>
          <p:cNvSpPr>
            <a:spLocks noChangeArrowheads="1"/>
          </p:cNvSpPr>
          <p:nvPr/>
        </p:nvSpPr>
        <p:spPr bwMode="auto">
          <a:xfrm rot="16200000">
            <a:off x="1253218" y="4106086"/>
            <a:ext cx="88900" cy="88900"/>
          </a:xfrm>
          <a:prstGeom prst="triangle">
            <a:avLst>
              <a:gd name="adj" fmla="val 50000"/>
            </a:avLst>
          </a:prstGeom>
          <a:solidFill>
            <a:srgbClr val="CC0000"/>
          </a:solidFill>
          <a:ln w="9525">
            <a:solidFill>
              <a:schemeClr val="tx1"/>
            </a:solidFill>
            <a:miter lim="800000"/>
            <a:headEnd/>
            <a:tailEnd/>
          </a:ln>
        </p:spPr>
        <p:txBody>
          <a:bodyPr wrap="none" anchor="ctr"/>
          <a:lstStyle/>
          <a:p>
            <a:pPr eaLnBrk="1" hangingPunct="1"/>
            <a:endParaRPr lang="fr-FR" sz="1400">
              <a:latin typeface="+mj-lt"/>
            </a:endParaRPr>
          </a:p>
        </p:txBody>
      </p:sp>
      <p:sp>
        <p:nvSpPr>
          <p:cNvPr id="22" name="Freeform 26">
            <a:extLst>
              <a:ext uri="{FF2B5EF4-FFF2-40B4-BE49-F238E27FC236}">
                <a16:creationId xmlns:a16="http://schemas.microsoft.com/office/drawing/2014/main" id="{53E58A6D-806A-4B7B-8871-B0051FB8108F}"/>
              </a:ext>
            </a:extLst>
          </p:cNvPr>
          <p:cNvSpPr>
            <a:spLocks/>
          </p:cNvSpPr>
          <p:nvPr/>
        </p:nvSpPr>
        <p:spPr bwMode="auto">
          <a:xfrm>
            <a:off x="1235756" y="1483536"/>
            <a:ext cx="931862" cy="714375"/>
          </a:xfrm>
          <a:custGeom>
            <a:avLst/>
            <a:gdLst>
              <a:gd name="T0" fmla="*/ 0 w 588"/>
              <a:gd name="T1" fmla="*/ 0 h 450"/>
              <a:gd name="T2" fmla="*/ 132 w 588"/>
              <a:gd name="T3" fmla="*/ 42 h 450"/>
              <a:gd name="T4" fmla="*/ 252 w 588"/>
              <a:gd name="T5" fmla="*/ 42 h 450"/>
              <a:gd name="T6" fmla="*/ 384 w 588"/>
              <a:gd name="T7" fmla="*/ 78 h 450"/>
              <a:gd name="T8" fmla="*/ 420 w 588"/>
              <a:gd name="T9" fmla="*/ 114 h 450"/>
              <a:gd name="T10" fmla="*/ 516 w 588"/>
              <a:gd name="T11" fmla="*/ 216 h 450"/>
              <a:gd name="T12" fmla="*/ 552 w 588"/>
              <a:gd name="T13" fmla="*/ 276 h 450"/>
              <a:gd name="T14" fmla="*/ 558 w 588"/>
              <a:gd name="T15" fmla="*/ 336 h 450"/>
              <a:gd name="T16" fmla="*/ 588 w 588"/>
              <a:gd name="T17" fmla="*/ 450 h 45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588"/>
              <a:gd name="T28" fmla="*/ 0 h 450"/>
              <a:gd name="T29" fmla="*/ 588 w 588"/>
              <a:gd name="T30" fmla="*/ 450 h 45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588" h="450">
                <a:moveTo>
                  <a:pt x="0" y="0"/>
                </a:moveTo>
                <a:cubicBezTo>
                  <a:pt x="45" y="17"/>
                  <a:pt x="90" y="35"/>
                  <a:pt x="132" y="42"/>
                </a:cubicBezTo>
                <a:cubicBezTo>
                  <a:pt x="174" y="49"/>
                  <a:pt x="210" y="36"/>
                  <a:pt x="252" y="42"/>
                </a:cubicBezTo>
                <a:cubicBezTo>
                  <a:pt x="294" y="48"/>
                  <a:pt x="356" y="66"/>
                  <a:pt x="384" y="78"/>
                </a:cubicBezTo>
                <a:cubicBezTo>
                  <a:pt x="412" y="90"/>
                  <a:pt x="398" y="91"/>
                  <a:pt x="420" y="114"/>
                </a:cubicBezTo>
                <a:cubicBezTo>
                  <a:pt x="442" y="137"/>
                  <a:pt x="494" y="189"/>
                  <a:pt x="516" y="216"/>
                </a:cubicBezTo>
                <a:cubicBezTo>
                  <a:pt x="538" y="243"/>
                  <a:pt x="545" y="256"/>
                  <a:pt x="552" y="276"/>
                </a:cubicBezTo>
                <a:cubicBezTo>
                  <a:pt x="559" y="296"/>
                  <a:pt x="552" y="307"/>
                  <a:pt x="558" y="336"/>
                </a:cubicBezTo>
                <a:cubicBezTo>
                  <a:pt x="564" y="365"/>
                  <a:pt x="583" y="429"/>
                  <a:pt x="588" y="450"/>
                </a:cubicBezTo>
              </a:path>
            </a:pathLst>
          </a:custGeom>
          <a:noFill/>
          <a:ln w="38100">
            <a:solidFill>
              <a:srgbClr val="CC0000"/>
            </a:solidFill>
            <a:round/>
            <a:headEnd/>
            <a:tailEnd/>
          </a:ln>
          <a:extLst>
            <a:ext uri="{909E8E84-426E-40dd-AFC4-6F175D3DCCD1}">
              <a14:hiddenFill xmlns:a14="http://schemas.microsoft.com/office/drawing/2010/main" xmlns="">
                <a:solidFill>
                  <a:srgbClr val="FFFFFF"/>
                </a:solidFill>
              </a14:hiddenFill>
            </a:ext>
          </a:extLst>
        </p:spPr>
        <p:txBody>
          <a:bodyPr/>
          <a:lstStyle/>
          <a:p>
            <a:endParaRPr lang="en-US" sz="1400">
              <a:latin typeface="+mj-lt"/>
            </a:endParaRPr>
          </a:p>
        </p:txBody>
      </p:sp>
      <p:sp>
        <p:nvSpPr>
          <p:cNvPr id="36" name="Oval 28">
            <a:extLst>
              <a:ext uri="{FF2B5EF4-FFF2-40B4-BE49-F238E27FC236}">
                <a16:creationId xmlns:a16="http://schemas.microsoft.com/office/drawing/2014/main" id="{C0C5371D-EF86-4244-9A05-07CA4BCD312D}"/>
              </a:ext>
            </a:extLst>
          </p:cNvPr>
          <p:cNvSpPr>
            <a:spLocks noChangeArrowheads="1"/>
          </p:cNvSpPr>
          <p:nvPr/>
        </p:nvSpPr>
        <p:spPr bwMode="auto">
          <a:xfrm>
            <a:off x="1351446" y="1613711"/>
            <a:ext cx="142632" cy="153988"/>
          </a:xfrm>
          <a:prstGeom prst="ellipse">
            <a:avLst/>
          </a:prstGeom>
          <a:solidFill>
            <a:srgbClr val="CC0000"/>
          </a:solidFill>
          <a:ln w="9525">
            <a:solidFill>
              <a:schemeClr val="tx1"/>
            </a:solidFill>
            <a:round/>
            <a:headEnd/>
            <a:tailEnd/>
          </a:ln>
        </p:spPr>
        <p:txBody>
          <a:bodyPr wrap="none" anchor="ctr"/>
          <a:lstStyle/>
          <a:p>
            <a:pPr eaLnBrk="1" hangingPunct="1"/>
            <a:endParaRPr lang="fr-FR" sz="1400">
              <a:latin typeface="+mj-lt"/>
            </a:endParaRPr>
          </a:p>
        </p:txBody>
      </p:sp>
      <p:sp>
        <p:nvSpPr>
          <p:cNvPr id="37" name="AutoShape 29">
            <a:extLst>
              <a:ext uri="{FF2B5EF4-FFF2-40B4-BE49-F238E27FC236}">
                <a16:creationId xmlns:a16="http://schemas.microsoft.com/office/drawing/2014/main" id="{D0F56650-5A73-4374-B129-E2EE363519D9}"/>
              </a:ext>
            </a:extLst>
          </p:cNvPr>
          <p:cNvSpPr>
            <a:spLocks noChangeArrowheads="1"/>
          </p:cNvSpPr>
          <p:nvPr/>
        </p:nvSpPr>
        <p:spPr bwMode="auto">
          <a:xfrm>
            <a:off x="1375218" y="1537511"/>
            <a:ext cx="88749" cy="88900"/>
          </a:xfrm>
          <a:prstGeom prst="triangle">
            <a:avLst>
              <a:gd name="adj" fmla="val 50000"/>
            </a:avLst>
          </a:prstGeom>
          <a:solidFill>
            <a:srgbClr val="CC0000"/>
          </a:solidFill>
          <a:ln w="9525">
            <a:solidFill>
              <a:schemeClr val="tx1"/>
            </a:solidFill>
            <a:miter lim="800000"/>
            <a:headEnd/>
            <a:tailEnd/>
          </a:ln>
        </p:spPr>
        <p:txBody>
          <a:bodyPr wrap="none" anchor="ctr"/>
          <a:lstStyle/>
          <a:p>
            <a:pPr eaLnBrk="1" hangingPunct="1"/>
            <a:endParaRPr lang="fr-FR" sz="1400">
              <a:latin typeface="+mj-lt"/>
            </a:endParaRPr>
          </a:p>
        </p:txBody>
      </p:sp>
      <p:sp>
        <p:nvSpPr>
          <p:cNvPr id="38" name="AutoShape 30">
            <a:extLst>
              <a:ext uri="{FF2B5EF4-FFF2-40B4-BE49-F238E27FC236}">
                <a16:creationId xmlns:a16="http://schemas.microsoft.com/office/drawing/2014/main" id="{755D6AE4-208F-4D77-8B09-0F74198C26E7}"/>
              </a:ext>
            </a:extLst>
          </p:cNvPr>
          <p:cNvSpPr>
            <a:spLocks noChangeArrowheads="1"/>
          </p:cNvSpPr>
          <p:nvPr/>
        </p:nvSpPr>
        <p:spPr bwMode="auto">
          <a:xfrm flipV="1">
            <a:off x="1381558" y="1759761"/>
            <a:ext cx="88749" cy="88900"/>
          </a:xfrm>
          <a:prstGeom prst="triangle">
            <a:avLst>
              <a:gd name="adj" fmla="val 50000"/>
            </a:avLst>
          </a:prstGeom>
          <a:solidFill>
            <a:srgbClr val="CC0000"/>
          </a:solidFill>
          <a:ln w="9525">
            <a:solidFill>
              <a:schemeClr val="tx1"/>
            </a:solidFill>
            <a:miter lim="800000"/>
            <a:headEnd/>
            <a:tailEnd/>
          </a:ln>
        </p:spPr>
        <p:txBody>
          <a:bodyPr wrap="none" anchor="ctr"/>
          <a:lstStyle/>
          <a:p>
            <a:pPr eaLnBrk="1" hangingPunct="1"/>
            <a:endParaRPr lang="fr-FR" sz="1400">
              <a:latin typeface="+mj-lt"/>
            </a:endParaRPr>
          </a:p>
        </p:txBody>
      </p:sp>
      <p:sp>
        <p:nvSpPr>
          <p:cNvPr id="39" name="AutoShape 31">
            <a:extLst>
              <a:ext uri="{FF2B5EF4-FFF2-40B4-BE49-F238E27FC236}">
                <a16:creationId xmlns:a16="http://schemas.microsoft.com/office/drawing/2014/main" id="{524C337D-FE9B-467B-96B6-519318A6620B}"/>
              </a:ext>
            </a:extLst>
          </p:cNvPr>
          <p:cNvSpPr>
            <a:spLocks noChangeArrowheads="1"/>
          </p:cNvSpPr>
          <p:nvPr/>
        </p:nvSpPr>
        <p:spPr bwMode="auto">
          <a:xfrm rot="5400000">
            <a:off x="1489249" y="1651887"/>
            <a:ext cx="88900" cy="88749"/>
          </a:xfrm>
          <a:prstGeom prst="triangle">
            <a:avLst>
              <a:gd name="adj" fmla="val 50000"/>
            </a:avLst>
          </a:prstGeom>
          <a:solidFill>
            <a:srgbClr val="CC0000"/>
          </a:solidFill>
          <a:ln w="9525">
            <a:solidFill>
              <a:schemeClr val="tx1"/>
            </a:solidFill>
            <a:miter lim="800000"/>
            <a:headEnd/>
            <a:tailEnd/>
          </a:ln>
        </p:spPr>
        <p:txBody>
          <a:bodyPr wrap="none" anchor="ctr"/>
          <a:lstStyle/>
          <a:p>
            <a:pPr eaLnBrk="1" hangingPunct="1"/>
            <a:endParaRPr lang="fr-FR" sz="1400">
              <a:latin typeface="+mj-lt"/>
            </a:endParaRPr>
          </a:p>
        </p:txBody>
      </p:sp>
      <p:sp>
        <p:nvSpPr>
          <p:cNvPr id="40" name="AutoShape 32">
            <a:extLst>
              <a:ext uri="{FF2B5EF4-FFF2-40B4-BE49-F238E27FC236}">
                <a16:creationId xmlns:a16="http://schemas.microsoft.com/office/drawing/2014/main" id="{2ABB31E4-78EE-47B7-9A94-118C9F59E09E}"/>
              </a:ext>
            </a:extLst>
          </p:cNvPr>
          <p:cNvSpPr>
            <a:spLocks noChangeArrowheads="1"/>
          </p:cNvSpPr>
          <p:nvPr/>
        </p:nvSpPr>
        <p:spPr bwMode="auto">
          <a:xfrm rot="16200000">
            <a:off x="1267376" y="1651887"/>
            <a:ext cx="88900" cy="88749"/>
          </a:xfrm>
          <a:prstGeom prst="triangle">
            <a:avLst>
              <a:gd name="adj" fmla="val 50000"/>
            </a:avLst>
          </a:prstGeom>
          <a:solidFill>
            <a:srgbClr val="CC0000"/>
          </a:solidFill>
          <a:ln w="9525">
            <a:solidFill>
              <a:schemeClr val="tx1"/>
            </a:solidFill>
            <a:miter lim="800000"/>
            <a:headEnd/>
            <a:tailEnd/>
          </a:ln>
        </p:spPr>
        <p:txBody>
          <a:bodyPr wrap="none" anchor="ctr"/>
          <a:lstStyle/>
          <a:p>
            <a:pPr eaLnBrk="1" hangingPunct="1"/>
            <a:endParaRPr lang="fr-FR" sz="1400">
              <a:latin typeface="+mj-lt"/>
            </a:endParaRPr>
          </a:p>
        </p:txBody>
      </p:sp>
      <p:sp>
        <p:nvSpPr>
          <p:cNvPr id="31" name="Oval 34">
            <a:extLst>
              <a:ext uri="{FF2B5EF4-FFF2-40B4-BE49-F238E27FC236}">
                <a16:creationId xmlns:a16="http://schemas.microsoft.com/office/drawing/2014/main" id="{59AFBECB-B413-4EE2-BDB5-0FD20976E843}"/>
              </a:ext>
            </a:extLst>
          </p:cNvPr>
          <p:cNvSpPr>
            <a:spLocks noChangeArrowheads="1"/>
          </p:cNvSpPr>
          <p:nvPr/>
        </p:nvSpPr>
        <p:spPr bwMode="auto">
          <a:xfrm>
            <a:off x="1928313" y="2029636"/>
            <a:ext cx="142632" cy="153988"/>
          </a:xfrm>
          <a:prstGeom prst="ellipse">
            <a:avLst/>
          </a:prstGeom>
          <a:solidFill>
            <a:srgbClr val="CC0000"/>
          </a:solidFill>
          <a:ln w="9525">
            <a:solidFill>
              <a:schemeClr val="tx1"/>
            </a:solidFill>
            <a:round/>
            <a:headEnd/>
            <a:tailEnd/>
          </a:ln>
        </p:spPr>
        <p:txBody>
          <a:bodyPr wrap="none" anchor="ctr"/>
          <a:lstStyle/>
          <a:p>
            <a:pPr eaLnBrk="1" hangingPunct="1"/>
            <a:endParaRPr lang="fr-FR" sz="1400">
              <a:latin typeface="+mj-lt"/>
            </a:endParaRPr>
          </a:p>
        </p:txBody>
      </p:sp>
      <p:sp>
        <p:nvSpPr>
          <p:cNvPr id="32" name="AutoShape 35">
            <a:extLst>
              <a:ext uri="{FF2B5EF4-FFF2-40B4-BE49-F238E27FC236}">
                <a16:creationId xmlns:a16="http://schemas.microsoft.com/office/drawing/2014/main" id="{11B0173C-4949-4130-9BD6-103D1104811E}"/>
              </a:ext>
            </a:extLst>
          </p:cNvPr>
          <p:cNvSpPr>
            <a:spLocks noChangeArrowheads="1"/>
          </p:cNvSpPr>
          <p:nvPr/>
        </p:nvSpPr>
        <p:spPr bwMode="auto">
          <a:xfrm>
            <a:off x="1952085" y="1953436"/>
            <a:ext cx="88749" cy="88900"/>
          </a:xfrm>
          <a:prstGeom prst="triangle">
            <a:avLst>
              <a:gd name="adj" fmla="val 50000"/>
            </a:avLst>
          </a:prstGeom>
          <a:solidFill>
            <a:srgbClr val="CC0000"/>
          </a:solidFill>
          <a:ln w="9525">
            <a:solidFill>
              <a:schemeClr val="tx1"/>
            </a:solidFill>
            <a:miter lim="800000"/>
            <a:headEnd/>
            <a:tailEnd/>
          </a:ln>
        </p:spPr>
        <p:txBody>
          <a:bodyPr wrap="none" anchor="ctr"/>
          <a:lstStyle/>
          <a:p>
            <a:pPr eaLnBrk="1" hangingPunct="1"/>
            <a:endParaRPr lang="fr-FR" sz="1400">
              <a:latin typeface="+mj-lt"/>
            </a:endParaRPr>
          </a:p>
        </p:txBody>
      </p:sp>
      <p:sp>
        <p:nvSpPr>
          <p:cNvPr id="33" name="AutoShape 36">
            <a:extLst>
              <a:ext uri="{FF2B5EF4-FFF2-40B4-BE49-F238E27FC236}">
                <a16:creationId xmlns:a16="http://schemas.microsoft.com/office/drawing/2014/main" id="{7A92B9FB-BA64-4884-B039-D0357A8A606E}"/>
              </a:ext>
            </a:extLst>
          </p:cNvPr>
          <p:cNvSpPr>
            <a:spLocks noChangeArrowheads="1"/>
          </p:cNvSpPr>
          <p:nvPr/>
        </p:nvSpPr>
        <p:spPr bwMode="auto">
          <a:xfrm flipV="1">
            <a:off x="1958425" y="2175686"/>
            <a:ext cx="88749" cy="88900"/>
          </a:xfrm>
          <a:prstGeom prst="triangle">
            <a:avLst>
              <a:gd name="adj" fmla="val 50000"/>
            </a:avLst>
          </a:prstGeom>
          <a:solidFill>
            <a:srgbClr val="CC0000"/>
          </a:solidFill>
          <a:ln w="9525">
            <a:solidFill>
              <a:schemeClr val="tx1"/>
            </a:solidFill>
            <a:miter lim="800000"/>
            <a:headEnd/>
            <a:tailEnd/>
          </a:ln>
        </p:spPr>
        <p:txBody>
          <a:bodyPr wrap="none" anchor="ctr"/>
          <a:lstStyle/>
          <a:p>
            <a:pPr eaLnBrk="1" hangingPunct="1"/>
            <a:endParaRPr lang="fr-FR" sz="1400">
              <a:latin typeface="+mj-lt"/>
            </a:endParaRPr>
          </a:p>
        </p:txBody>
      </p:sp>
      <p:sp>
        <p:nvSpPr>
          <p:cNvPr id="34" name="AutoShape 37">
            <a:extLst>
              <a:ext uri="{FF2B5EF4-FFF2-40B4-BE49-F238E27FC236}">
                <a16:creationId xmlns:a16="http://schemas.microsoft.com/office/drawing/2014/main" id="{C80BE945-3623-4694-A586-2C296AA1B329}"/>
              </a:ext>
            </a:extLst>
          </p:cNvPr>
          <p:cNvSpPr>
            <a:spLocks noChangeArrowheads="1"/>
          </p:cNvSpPr>
          <p:nvPr/>
        </p:nvSpPr>
        <p:spPr bwMode="auto">
          <a:xfrm rot="5400000">
            <a:off x="2066116" y="2067812"/>
            <a:ext cx="88900" cy="88749"/>
          </a:xfrm>
          <a:prstGeom prst="triangle">
            <a:avLst>
              <a:gd name="adj" fmla="val 50000"/>
            </a:avLst>
          </a:prstGeom>
          <a:solidFill>
            <a:srgbClr val="CC0000"/>
          </a:solidFill>
          <a:ln w="9525">
            <a:solidFill>
              <a:schemeClr val="tx1"/>
            </a:solidFill>
            <a:miter lim="800000"/>
            <a:headEnd/>
            <a:tailEnd/>
          </a:ln>
        </p:spPr>
        <p:txBody>
          <a:bodyPr wrap="none" anchor="ctr"/>
          <a:lstStyle/>
          <a:p>
            <a:pPr eaLnBrk="1" hangingPunct="1"/>
            <a:endParaRPr lang="fr-FR" sz="1400">
              <a:latin typeface="+mj-lt"/>
            </a:endParaRPr>
          </a:p>
        </p:txBody>
      </p:sp>
      <p:sp>
        <p:nvSpPr>
          <p:cNvPr id="35" name="AutoShape 38">
            <a:extLst>
              <a:ext uri="{FF2B5EF4-FFF2-40B4-BE49-F238E27FC236}">
                <a16:creationId xmlns:a16="http://schemas.microsoft.com/office/drawing/2014/main" id="{6E15992E-A674-4CD5-AEC7-8E526745AD8D}"/>
              </a:ext>
            </a:extLst>
          </p:cNvPr>
          <p:cNvSpPr>
            <a:spLocks noChangeArrowheads="1"/>
          </p:cNvSpPr>
          <p:nvPr/>
        </p:nvSpPr>
        <p:spPr bwMode="auto">
          <a:xfrm rot="16200000">
            <a:off x="1844243" y="2067812"/>
            <a:ext cx="88900" cy="88749"/>
          </a:xfrm>
          <a:prstGeom prst="triangle">
            <a:avLst>
              <a:gd name="adj" fmla="val 50000"/>
            </a:avLst>
          </a:prstGeom>
          <a:solidFill>
            <a:srgbClr val="CC0000"/>
          </a:solidFill>
          <a:ln w="9525">
            <a:solidFill>
              <a:schemeClr val="tx1"/>
            </a:solidFill>
            <a:miter lim="800000"/>
            <a:headEnd/>
            <a:tailEnd/>
          </a:ln>
        </p:spPr>
        <p:txBody>
          <a:bodyPr wrap="none" anchor="ctr"/>
          <a:lstStyle/>
          <a:p>
            <a:pPr eaLnBrk="1" hangingPunct="1"/>
            <a:endParaRPr lang="fr-FR" sz="1400">
              <a:latin typeface="+mj-lt"/>
            </a:endParaRPr>
          </a:p>
        </p:txBody>
      </p:sp>
      <p:sp>
        <p:nvSpPr>
          <p:cNvPr id="26" name="Oval 40">
            <a:extLst>
              <a:ext uri="{FF2B5EF4-FFF2-40B4-BE49-F238E27FC236}">
                <a16:creationId xmlns:a16="http://schemas.microsoft.com/office/drawing/2014/main" id="{FC195B1E-4DB5-4AF1-BCD4-65A968CC6C8E}"/>
              </a:ext>
            </a:extLst>
          </p:cNvPr>
          <p:cNvSpPr>
            <a:spLocks noChangeArrowheads="1"/>
          </p:cNvSpPr>
          <p:nvPr/>
        </p:nvSpPr>
        <p:spPr bwMode="auto">
          <a:xfrm rot="17926359">
            <a:off x="1723254" y="1713504"/>
            <a:ext cx="142875" cy="153726"/>
          </a:xfrm>
          <a:prstGeom prst="ellipse">
            <a:avLst/>
          </a:prstGeom>
          <a:solidFill>
            <a:srgbClr val="CC0000"/>
          </a:solidFill>
          <a:ln w="9525">
            <a:solidFill>
              <a:schemeClr val="tx1"/>
            </a:solidFill>
            <a:round/>
            <a:headEnd/>
            <a:tailEnd/>
          </a:ln>
        </p:spPr>
        <p:txBody>
          <a:bodyPr wrap="none" anchor="ctr"/>
          <a:lstStyle/>
          <a:p>
            <a:pPr eaLnBrk="1" hangingPunct="1"/>
            <a:endParaRPr lang="fr-FR" sz="1400">
              <a:latin typeface="+mj-lt"/>
            </a:endParaRPr>
          </a:p>
        </p:txBody>
      </p:sp>
      <p:sp>
        <p:nvSpPr>
          <p:cNvPr id="27" name="AutoShape 41">
            <a:extLst>
              <a:ext uri="{FF2B5EF4-FFF2-40B4-BE49-F238E27FC236}">
                <a16:creationId xmlns:a16="http://schemas.microsoft.com/office/drawing/2014/main" id="{3FB6D178-B696-43F3-9522-C131CC0DC1E0}"/>
              </a:ext>
            </a:extLst>
          </p:cNvPr>
          <p:cNvSpPr>
            <a:spLocks noChangeArrowheads="1"/>
          </p:cNvSpPr>
          <p:nvPr/>
        </p:nvSpPr>
        <p:spPr bwMode="auto">
          <a:xfrm rot="17926359">
            <a:off x="1653557" y="1696523"/>
            <a:ext cx="88900" cy="88749"/>
          </a:xfrm>
          <a:prstGeom prst="triangle">
            <a:avLst>
              <a:gd name="adj" fmla="val 50000"/>
            </a:avLst>
          </a:prstGeom>
          <a:solidFill>
            <a:srgbClr val="CC0000"/>
          </a:solidFill>
          <a:ln w="9525">
            <a:solidFill>
              <a:schemeClr val="tx1"/>
            </a:solidFill>
            <a:miter lim="800000"/>
            <a:headEnd/>
            <a:tailEnd/>
          </a:ln>
        </p:spPr>
        <p:txBody>
          <a:bodyPr wrap="none" anchor="ctr"/>
          <a:lstStyle/>
          <a:p>
            <a:pPr eaLnBrk="1" hangingPunct="1"/>
            <a:endParaRPr lang="fr-FR" sz="1400">
              <a:latin typeface="+mj-lt"/>
            </a:endParaRPr>
          </a:p>
        </p:txBody>
      </p:sp>
      <p:sp>
        <p:nvSpPr>
          <p:cNvPr id="28" name="AutoShape 42">
            <a:extLst>
              <a:ext uri="{FF2B5EF4-FFF2-40B4-BE49-F238E27FC236}">
                <a16:creationId xmlns:a16="http://schemas.microsoft.com/office/drawing/2014/main" id="{7AA368A7-B5AD-4B1B-A8F3-777474F57135}"/>
              </a:ext>
            </a:extLst>
          </p:cNvPr>
          <p:cNvSpPr>
            <a:spLocks noChangeArrowheads="1"/>
          </p:cNvSpPr>
          <p:nvPr/>
        </p:nvSpPr>
        <p:spPr bwMode="auto">
          <a:xfrm rot="17926359" flipV="1">
            <a:off x="1851093" y="1797752"/>
            <a:ext cx="88900" cy="88749"/>
          </a:xfrm>
          <a:prstGeom prst="triangle">
            <a:avLst>
              <a:gd name="adj" fmla="val 50000"/>
            </a:avLst>
          </a:prstGeom>
          <a:solidFill>
            <a:srgbClr val="CC0000"/>
          </a:solidFill>
          <a:ln w="9525">
            <a:solidFill>
              <a:schemeClr val="tx1"/>
            </a:solidFill>
            <a:miter lim="800000"/>
            <a:headEnd/>
            <a:tailEnd/>
          </a:ln>
        </p:spPr>
        <p:txBody>
          <a:bodyPr wrap="none" anchor="ctr"/>
          <a:lstStyle/>
          <a:p>
            <a:pPr eaLnBrk="1" hangingPunct="1"/>
            <a:endParaRPr lang="fr-FR" sz="1400">
              <a:latin typeface="+mj-lt"/>
            </a:endParaRPr>
          </a:p>
        </p:txBody>
      </p:sp>
      <p:sp>
        <p:nvSpPr>
          <p:cNvPr id="29" name="AutoShape 43">
            <a:extLst>
              <a:ext uri="{FF2B5EF4-FFF2-40B4-BE49-F238E27FC236}">
                <a16:creationId xmlns:a16="http://schemas.microsoft.com/office/drawing/2014/main" id="{F9D7E406-9A5C-4BEE-A4EC-A1BA85C4F59A}"/>
              </a:ext>
            </a:extLst>
          </p:cNvPr>
          <p:cNvSpPr>
            <a:spLocks noChangeArrowheads="1"/>
          </p:cNvSpPr>
          <p:nvPr/>
        </p:nvSpPr>
        <p:spPr bwMode="auto">
          <a:xfrm rot="1726359">
            <a:off x="1808667" y="1651182"/>
            <a:ext cx="88749" cy="88900"/>
          </a:xfrm>
          <a:prstGeom prst="triangle">
            <a:avLst>
              <a:gd name="adj" fmla="val 50000"/>
            </a:avLst>
          </a:prstGeom>
          <a:solidFill>
            <a:srgbClr val="CC0000"/>
          </a:solidFill>
          <a:ln w="9525">
            <a:solidFill>
              <a:schemeClr val="tx1"/>
            </a:solidFill>
            <a:miter lim="800000"/>
            <a:headEnd/>
            <a:tailEnd/>
          </a:ln>
        </p:spPr>
        <p:txBody>
          <a:bodyPr wrap="none" anchor="ctr"/>
          <a:lstStyle/>
          <a:p>
            <a:pPr eaLnBrk="1" hangingPunct="1"/>
            <a:endParaRPr lang="fr-FR" sz="1400">
              <a:latin typeface="+mj-lt"/>
            </a:endParaRPr>
          </a:p>
        </p:txBody>
      </p:sp>
      <p:sp>
        <p:nvSpPr>
          <p:cNvPr id="30" name="AutoShape 44">
            <a:extLst>
              <a:ext uri="{FF2B5EF4-FFF2-40B4-BE49-F238E27FC236}">
                <a16:creationId xmlns:a16="http://schemas.microsoft.com/office/drawing/2014/main" id="{8E78ABBB-5D6A-4601-BF01-144D29FB0A66}"/>
              </a:ext>
            </a:extLst>
          </p:cNvPr>
          <p:cNvSpPr>
            <a:spLocks noChangeArrowheads="1"/>
          </p:cNvSpPr>
          <p:nvPr/>
        </p:nvSpPr>
        <p:spPr bwMode="auto">
          <a:xfrm rot="12526359">
            <a:off x="1701690" y="1845992"/>
            <a:ext cx="88749" cy="88900"/>
          </a:xfrm>
          <a:prstGeom prst="triangle">
            <a:avLst>
              <a:gd name="adj" fmla="val 50000"/>
            </a:avLst>
          </a:prstGeom>
          <a:solidFill>
            <a:srgbClr val="CC0000"/>
          </a:solidFill>
          <a:ln w="9525">
            <a:solidFill>
              <a:schemeClr val="tx1"/>
            </a:solidFill>
            <a:miter lim="800000"/>
            <a:headEnd/>
            <a:tailEnd/>
          </a:ln>
        </p:spPr>
        <p:txBody>
          <a:bodyPr wrap="none" anchor="ctr"/>
          <a:lstStyle/>
          <a:p>
            <a:pPr eaLnBrk="1" hangingPunct="1"/>
            <a:endParaRPr lang="fr-FR" sz="1400">
              <a:latin typeface="+mj-lt"/>
            </a:endParaRPr>
          </a:p>
        </p:txBody>
      </p:sp>
      <p:sp>
        <p:nvSpPr>
          <p:cNvPr id="41" name="Text Box 45">
            <a:extLst>
              <a:ext uri="{FF2B5EF4-FFF2-40B4-BE49-F238E27FC236}">
                <a16:creationId xmlns:a16="http://schemas.microsoft.com/office/drawing/2014/main" id="{0429A065-7463-42C7-B2B5-7075FE83931D}"/>
              </a:ext>
            </a:extLst>
          </p:cNvPr>
          <p:cNvSpPr txBox="1">
            <a:spLocks noChangeArrowheads="1"/>
          </p:cNvSpPr>
          <p:nvPr/>
        </p:nvSpPr>
        <p:spPr bwMode="auto">
          <a:xfrm>
            <a:off x="358633" y="3304891"/>
            <a:ext cx="349702" cy="2830020"/>
          </a:xfrm>
          <a:prstGeom prst="rect">
            <a:avLst/>
          </a:prstGeom>
          <a:solidFill>
            <a:schemeClr val="bg1">
              <a:lumMod val="85000"/>
            </a:schemeClr>
          </a:solidFill>
          <a:ln w="9525">
            <a:noFill/>
            <a:miter lim="800000"/>
            <a:headEnd/>
            <a:tailEnd/>
          </a:ln>
        </p:spPr>
        <p:txBody>
          <a:bodyPr vert="vert270" wrap="square" lIns="36000" tIns="36000" rIns="36000" bIns="36000">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algn="ctr" eaLnBrk="1" hangingPunct="1"/>
            <a:r>
              <a:rPr lang="fr-CH" sz="1800" b="0" dirty="0">
                <a:latin typeface="+mj-lt"/>
              </a:rPr>
              <a:t>TD </a:t>
            </a:r>
            <a:r>
              <a:rPr lang="fr-CH" sz="1800" b="0" dirty="0" err="1">
                <a:latin typeface="+mj-lt"/>
              </a:rPr>
              <a:t>response</a:t>
            </a:r>
            <a:endParaRPr lang="en-US" sz="1800" b="0" dirty="0">
              <a:latin typeface="+mj-lt"/>
            </a:endParaRPr>
          </a:p>
        </p:txBody>
      </p:sp>
      <p:sp>
        <p:nvSpPr>
          <p:cNvPr id="42" name="Text Box 46">
            <a:extLst>
              <a:ext uri="{FF2B5EF4-FFF2-40B4-BE49-F238E27FC236}">
                <a16:creationId xmlns:a16="http://schemas.microsoft.com/office/drawing/2014/main" id="{273F6239-4F9F-4B3B-BE1B-02426C7CEC9D}"/>
              </a:ext>
            </a:extLst>
          </p:cNvPr>
          <p:cNvSpPr txBox="1">
            <a:spLocks noChangeArrowheads="1"/>
          </p:cNvSpPr>
          <p:nvPr/>
        </p:nvSpPr>
        <p:spPr bwMode="auto">
          <a:xfrm>
            <a:off x="2681969" y="6261895"/>
            <a:ext cx="1016560"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b="0" dirty="0">
                <a:latin typeface="+mj-lt"/>
              </a:rPr>
              <a:t>a few </a:t>
            </a:r>
            <a:r>
              <a:rPr lang="fr-CH" sz="1400" b="0" dirty="0" err="1">
                <a:latin typeface="+mj-lt"/>
              </a:rPr>
              <a:t>hours</a:t>
            </a:r>
            <a:endParaRPr lang="en-US" sz="1400" b="0" dirty="0">
              <a:latin typeface="+mj-lt"/>
            </a:endParaRPr>
          </a:p>
        </p:txBody>
      </p:sp>
      <p:sp>
        <p:nvSpPr>
          <p:cNvPr id="43" name="Text Box 47">
            <a:extLst>
              <a:ext uri="{FF2B5EF4-FFF2-40B4-BE49-F238E27FC236}">
                <a16:creationId xmlns:a16="http://schemas.microsoft.com/office/drawing/2014/main" id="{A6D536DD-27FE-4C35-AD00-CB521391B4FD}"/>
              </a:ext>
            </a:extLst>
          </p:cNvPr>
          <p:cNvSpPr txBox="1">
            <a:spLocks noChangeArrowheads="1"/>
          </p:cNvSpPr>
          <p:nvPr/>
        </p:nvSpPr>
        <p:spPr bwMode="auto">
          <a:xfrm>
            <a:off x="967468" y="983475"/>
            <a:ext cx="1626792" cy="52322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b="0" dirty="0">
                <a:latin typeface="+mj-lt"/>
              </a:rPr>
              <a:t>Polysaccharides</a:t>
            </a:r>
          </a:p>
          <a:p>
            <a:pPr eaLnBrk="1" hangingPunct="1"/>
            <a:r>
              <a:rPr lang="fr-CH" sz="1400" b="0" dirty="0">
                <a:latin typeface="+mj-lt"/>
              </a:rPr>
              <a:t>Lipopolysaccharides</a:t>
            </a:r>
            <a:endParaRPr lang="fr-FR" sz="1400" b="0" dirty="0">
              <a:latin typeface="+mj-lt"/>
            </a:endParaRPr>
          </a:p>
        </p:txBody>
      </p:sp>
      <p:sp>
        <p:nvSpPr>
          <p:cNvPr id="44" name="Text Box 48">
            <a:extLst>
              <a:ext uri="{FF2B5EF4-FFF2-40B4-BE49-F238E27FC236}">
                <a16:creationId xmlns:a16="http://schemas.microsoft.com/office/drawing/2014/main" id="{3D1B46FF-8296-473B-BE51-3B2FDA426DD6}"/>
              </a:ext>
            </a:extLst>
          </p:cNvPr>
          <p:cNvSpPr txBox="1">
            <a:spLocks noChangeArrowheads="1"/>
          </p:cNvSpPr>
          <p:nvPr/>
        </p:nvSpPr>
        <p:spPr bwMode="auto">
          <a:xfrm>
            <a:off x="967468" y="3723499"/>
            <a:ext cx="773994"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b="0">
                <a:latin typeface="+mj-lt"/>
              </a:rPr>
              <a:t>Proteins</a:t>
            </a:r>
            <a:endParaRPr lang="fr-FR" sz="1400" b="0">
              <a:latin typeface="+mj-lt"/>
            </a:endParaRPr>
          </a:p>
        </p:txBody>
      </p:sp>
      <p:sp>
        <p:nvSpPr>
          <p:cNvPr id="45" name="Line 49">
            <a:extLst>
              <a:ext uri="{FF2B5EF4-FFF2-40B4-BE49-F238E27FC236}">
                <a16:creationId xmlns:a16="http://schemas.microsoft.com/office/drawing/2014/main" id="{DAF7F206-D2C2-43EF-A792-93A0D7CB977F}"/>
              </a:ext>
            </a:extLst>
          </p:cNvPr>
          <p:cNvSpPr>
            <a:spLocks noChangeShapeType="1"/>
          </p:cNvSpPr>
          <p:nvPr/>
        </p:nvSpPr>
        <p:spPr bwMode="auto">
          <a:xfrm>
            <a:off x="3093131" y="6141263"/>
            <a:ext cx="0" cy="142875"/>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sz="1400">
              <a:latin typeface="+mj-lt"/>
            </a:endParaRPr>
          </a:p>
        </p:txBody>
      </p:sp>
      <p:sp>
        <p:nvSpPr>
          <p:cNvPr id="46" name="Line 50">
            <a:extLst>
              <a:ext uri="{FF2B5EF4-FFF2-40B4-BE49-F238E27FC236}">
                <a16:creationId xmlns:a16="http://schemas.microsoft.com/office/drawing/2014/main" id="{B5126CA7-D46A-4B4F-BACD-C515E2BE531C}"/>
              </a:ext>
            </a:extLst>
          </p:cNvPr>
          <p:cNvSpPr>
            <a:spLocks noChangeShapeType="1"/>
          </p:cNvSpPr>
          <p:nvPr/>
        </p:nvSpPr>
        <p:spPr bwMode="auto">
          <a:xfrm>
            <a:off x="7069818" y="6147613"/>
            <a:ext cx="0" cy="142875"/>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sz="1400">
              <a:latin typeface="+mj-lt"/>
            </a:endParaRPr>
          </a:p>
        </p:txBody>
      </p:sp>
      <p:sp>
        <p:nvSpPr>
          <p:cNvPr id="47" name="Text Box 51">
            <a:extLst>
              <a:ext uri="{FF2B5EF4-FFF2-40B4-BE49-F238E27FC236}">
                <a16:creationId xmlns:a16="http://schemas.microsoft.com/office/drawing/2014/main" id="{A5282262-25E9-4A82-80A9-59D556181E31}"/>
              </a:ext>
            </a:extLst>
          </p:cNvPr>
          <p:cNvSpPr txBox="1">
            <a:spLocks noChangeArrowheads="1"/>
          </p:cNvSpPr>
          <p:nvPr/>
        </p:nvSpPr>
        <p:spPr bwMode="auto">
          <a:xfrm>
            <a:off x="6669768" y="6261895"/>
            <a:ext cx="1485900"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b="0">
                <a:latin typeface="+mj-lt"/>
              </a:rPr>
              <a:t>2  to 3 weeks</a:t>
            </a:r>
            <a:endParaRPr lang="en-US" sz="1400" b="0">
              <a:latin typeface="+mj-lt"/>
            </a:endParaRPr>
          </a:p>
        </p:txBody>
      </p:sp>
      <p:sp>
        <p:nvSpPr>
          <p:cNvPr id="48" name="Text Box 52">
            <a:extLst>
              <a:ext uri="{FF2B5EF4-FFF2-40B4-BE49-F238E27FC236}">
                <a16:creationId xmlns:a16="http://schemas.microsoft.com/office/drawing/2014/main" id="{8DBBA4B5-F040-402D-ADBC-B240113CCD22}"/>
              </a:ext>
            </a:extLst>
          </p:cNvPr>
          <p:cNvSpPr txBox="1">
            <a:spLocks noChangeArrowheads="1"/>
          </p:cNvSpPr>
          <p:nvPr/>
        </p:nvSpPr>
        <p:spPr bwMode="auto">
          <a:xfrm>
            <a:off x="899207" y="2705785"/>
            <a:ext cx="465192"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b="0" dirty="0">
                <a:latin typeface="+mj-lt"/>
              </a:rPr>
              <a:t>IgM</a:t>
            </a:r>
            <a:endParaRPr lang="en-US" sz="1400" b="0" dirty="0">
              <a:latin typeface="+mj-lt"/>
            </a:endParaRPr>
          </a:p>
        </p:txBody>
      </p:sp>
      <p:sp>
        <p:nvSpPr>
          <p:cNvPr id="49" name="Text Box 53">
            <a:extLst>
              <a:ext uri="{FF2B5EF4-FFF2-40B4-BE49-F238E27FC236}">
                <a16:creationId xmlns:a16="http://schemas.microsoft.com/office/drawing/2014/main" id="{60F99DFA-0D69-4408-8180-94ED9ACB5111}"/>
              </a:ext>
            </a:extLst>
          </p:cNvPr>
          <p:cNvSpPr txBox="1">
            <a:spLocks noChangeArrowheads="1"/>
          </p:cNvSpPr>
          <p:nvPr/>
        </p:nvSpPr>
        <p:spPr bwMode="auto">
          <a:xfrm>
            <a:off x="889681" y="5207812"/>
            <a:ext cx="465192"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b="0">
                <a:latin typeface="+mj-lt"/>
              </a:rPr>
              <a:t>IgM</a:t>
            </a:r>
            <a:endParaRPr lang="en-US" sz="1400" b="0">
              <a:latin typeface="+mj-lt"/>
            </a:endParaRPr>
          </a:p>
        </p:txBody>
      </p:sp>
      <p:graphicFrame>
        <p:nvGraphicFramePr>
          <p:cNvPr id="51" name="Object 5">
            <a:extLst>
              <a:ext uri="{FF2B5EF4-FFF2-40B4-BE49-F238E27FC236}">
                <a16:creationId xmlns:a16="http://schemas.microsoft.com/office/drawing/2014/main" id="{FF072034-A7D7-415A-818E-41A3B9CD45C5}"/>
              </a:ext>
            </a:extLst>
          </p:cNvPr>
          <p:cNvGraphicFramePr>
            <a:graphicFrameLocks noChangeAspect="1"/>
          </p:cNvGraphicFramePr>
          <p:nvPr/>
        </p:nvGraphicFramePr>
        <p:xfrm>
          <a:off x="2778806" y="2020112"/>
          <a:ext cx="822325" cy="649287"/>
        </p:xfrm>
        <a:graphic>
          <a:graphicData uri="http://schemas.openxmlformats.org/presentationml/2006/ole">
            <mc:AlternateContent xmlns:mc="http://schemas.openxmlformats.org/markup-compatibility/2006">
              <mc:Choice xmlns:v="urn:schemas-microsoft-com:vml" Requires="v">
                <p:oleObj spid="_x0000_s2100" name="Image" r:id="rId6" imgW="1383639" imgH="1092063" progId="Photoshop.Image.6">
                  <p:embed/>
                </p:oleObj>
              </mc:Choice>
              <mc:Fallback>
                <p:oleObj name="Image" r:id="rId6" imgW="1383639" imgH="1092063" progId="Photoshop.Image.6">
                  <p:embed/>
                  <p:pic>
                    <p:nvPicPr>
                      <p:cNvPr id="121926" name="Object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778806" y="2020112"/>
                        <a:ext cx="822325" cy="6492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7"/>
                                </a:schemeClr>
                              </a:outerShdw>
                            </a:effectLst>
                          </a14:hiddenEffects>
                        </a:ext>
                      </a:extLst>
                    </p:spPr>
                  </p:pic>
                </p:oleObj>
              </mc:Fallback>
            </mc:AlternateContent>
          </a:graphicData>
        </a:graphic>
      </p:graphicFrame>
      <p:sp>
        <p:nvSpPr>
          <p:cNvPr id="52" name="Text Box 56">
            <a:extLst>
              <a:ext uri="{FF2B5EF4-FFF2-40B4-BE49-F238E27FC236}">
                <a16:creationId xmlns:a16="http://schemas.microsoft.com/office/drawing/2014/main" id="{F51D3EE3-25D5-483D-B075-0691F03D3299}"/>
              </a:ext>
            </a:extLst>
          </p:cNvPr>
          <p:cNvSpPr txBox="1">
            <a:spLocks noChangeArrowheads="1"/>
          </p:cNvSpPr>
          <p:nvPr/>
        </p:nvSpPr>
        <p:spPr bwMode="auto">
          <a:xfrm>
            <a:off x="4184578" y="2116259"/>
            <a:ext cx="465138" cy="307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b="0">
                <a:latin typeface="+mj-lt"/>
              </a:rPr>
              <a:t>IgM</a:t>
            </a:r>
            <a:endParaRPr lang="en-US" sz="1400" b="0">
              <a:latin typeface="+mj-lt"/>
            </a:endParaRPr>
          </a:p>
        </p:txBody>
      </p:sp>
      <p:sp>
        <p:nvSpPr>
          <p:cNvPr id="53" name="Text Box 57">
            <a:extLst>
              <a:ext uri="{FF2B5EF4-FFF2-40B4-BE49-F238E27FC236}">
                <a16:creationId xmlns:a16="http://schemas.microsoft.com/office/drawing/2014/main" id="{92302858-54D9-457C-8B9A-29BFCFCE5B84}"/>
              </a:ext>
            </a:extLst>
          </p:cNvPr>
          <p:cNvSpPr txBox="1">
            <a:spLocks noChangeArrowheads="1"/>
          </p:cNvSpPr>
          <p:nvPr/>
        </p:nvSpPr>
        <p:spPr bwMode="auto">
          <a:xfrm>
            <a:off x="2665300" y="978077"/>
            <a:ext cx="2198688" cy="954087"/>
          </a:xfrm>
          <a:prstGeom prst="rect">
            <a:avLst/>
          </a:prstGeom>
          <a:solidFill>
            <a:schemeClr val="bg1">
              <a:lumMod val="85000"/>
              <a:alpha val="81175"/>
            </a:schemeClr>
          </a:solidFill>
          <a:ln w="9525">
            <a:noFill/>
            <a:miter lim="800000"/>
            <a:headEnd/>
            <a:tailEnd/>
          </a:ln>
        </p:spPr>
        <p:txBody>
          <a:bodyPr lIns="36000" tIns="36000" rIns="36000" bIns="36000">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buFontTx/>
              <a:buChar char="•"/>
            </a:pPr>
            <a:r>
              <a:rPr lang="fr-CH" sz="1400" b="0">
                <a:latin typeface="+mj-lt"/>
              </a:rPr>
              <a:t> short lived plasma cells</a:t>
            </a:r>
          </a:p>
          <a:p>
            <a:pPr eaLnBrk="1" hangingPunct="1">
              <a:buFontTx/>
              <a:buChar char="•"/>
            </a:pPr>
            <a:r>
              <a:rPr lang="fr-CH" sz="1400" b="0">
                <a:latin typeface="+mj-lt"/>
              </a:rPr>
              <a:t> low affinity antibodies</a:t>
            </a:r>
          </a:p>
          <a:p>
            <a:pPr eaLnBrk="1" hangingPunct="1">
              <a:buFontTx/>
              <a:buChar char="•"/>
            </a:pPr>
            <a:r>
              <a:rPr lang="fr-CH" sz="1400" b="0">
                <a:latin typeface="+mj-lt"/>
              </a:rPr>
              <a:t> mostly IgM</a:t>
            </a:r>
          </a:p>
          <a:p>
            <a:pPr eaLnBrk="1" hangingPunct="1">
              <a:buFontTx/>
              <a:buChar char="•"/>
            </a:pPr>
            <a:r>
              <a:rPr lang="fr-CH" sz="1400" b="0">
                <a:latin typeface="+mj-lt"/>
              </a:rPr>
              <a:t> no memory B cells</a:t>
            </a:r>
          </a:p>
        </p:txBody>
      </p:sp>
      <p:sp>
        <p:nvSpPr>
          <p:cNvPr id="54" name="Line 58">
            <a:extLst>
              <a:ext uri="{FF2B5EF4-FFF2-40B4-BE49-F238E27FC236}">
                <a16:creationId xmlns:a16="http://schemas.microsoft.com/office/drawing/2014/main" id="{44AF55F5-6EF4-4871-890D-A4DCBE8BB047}"/>
              </a:ext>
            </a:extLst>
          </p:cNvPr>
          <p:cNvSpPr>
            <a:spLocks noChangeShapeType="1"/>
          </p:cNvSpPr>
          <p:nvPr/>
        </p:nvSpPr>
        <p:spPr bwMode="auto">
          <a:xfrm>
            <a:off x="2059668" y="2440799"/>
            <a:ext cx="582613" cy="0"/>
          </a:xfrm>
          <a:prstGeom prst="line">
            <a:avLst/>
          </a:prstGeom>
          <a:noFill/>
          <a:ln w="9525">
            <a:solidFill>
              <a:schemeClr val="tx1"/>
            </a:solidFill>
            <a:round/>
            <a:headEnd/>
            <a:tailEnd type="triangle" w="med" len="med"/>
          </a:ln>
          <a:extLst>
            <a:ext uri="{909E8E84-426E-40dd-AFC4-6F175D3DCCD1}">
              <a14:hiddenFill xmlns:a14="http://schemas.microsoft.com/office/drawing/2010/main" xmlns="">
                <a:noFill/>
              </a14:hiddenFill>
            </a:ext>
          </a:extLst>
        </p:spPr>
        <p:txBody>
          <a:bodyPr/>
          <a:lstStyle/>
          <a:p>
            <a:endParaRPr lang="en-US" sz="1400">
              <a:latin typeface="+mj-lt"/>
            </a:endParaRPr>
          </a:p>
        </p:txBody>
      </p:sp>
      <p:sp>
        <p:nvSpPr>
          <p:cNvPr id="55" name="Text Box 59">
            <a:extLst>
              <a:ext uri="{FF2B5EF4-FFF2-40B4-BE49-F238E27FC236}">
                <a16:creationId xmlns:a16="http://schemas.microsoft.com/office/drawing/2014/main" id="{1CD2B565-9160-4A26-B8CF-459700619C7C}"/>
              </a:ext>
            </a:extLst>
          </p:cNvPr>
          <p:cNvSpPr txBox="1">
            <a:spLocks noChangeArrowheads="1"/>
          </p:cNvSpPr>
          <p:nvPr/>
        </p:nvSpPr>
        <p:spPr bwMode="auto">
          <a:xfrm>
            <a:off x="2715463" y="2613944"/>
            <a:ext cx="966931"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dirty="0">
                <a:latin typeface="+mj-lt"/>
              </a:rPr>
              <a:t>Plasma </a:t>
            </a:r>
            <a:r>
              <a:rPr lang="fr-CH" sz="1400" dirty="0" err="1">
                <a:latin typeface="+mj-lt"/>
              </a:rPr>
              <a:t>cell</a:t>
            </a:r>
            <a:endParaRPr lang="en-US" sz="1400" dirty="0">
              <a:latin typeface="+mj-lt"/>
            </a:endParaRPr>
          </a:p>
        </p:txBody>
      </p:sp>
      <p:pic>
        <p:nvPicPr>
          <p:cNvPr id="57" name="Picture 61" descr="Ige">
            <a:extLst>
              <a:ext uri="{FF2B5EF4-FFF2-40B4-BE49-F238E27FC236}">
                <a16:creationId xmlns:a16="http://schemas.microsoft.com/office/drawing/2014/main" id="{596B6A86-CDF7-4658-8115-B213398F243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7432507" flipH="1">
            <a:off x="3612128" y="2092012"/>
            <a:ext cx="251053" cy="2650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8" name="Picture 62" descr="Ige">
            <a:extLst>
              <a:ext uri="{FF2B5EF4-FFF2-40B4-BE49-F238E27FC236}">
                <a16:creationId xmlns:a16="http://schemas.microsoft.com/office/drawing/2014/main" id="{2A0939EF-B09F-4C35-ADAB-4800F5F13A8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73488" flipH="1">
            <a:off x="3759378" y="2000372"/>
            <a:ext cx="243305" cy="2734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59" name="Picture 63" descr="Ige">
            <a:extLst>
              <a:ext uri="{FF2B5EF4-FFF2-40B4-BE49-F238E27FC236}">
                <a16:creationId xmlns:a16="http://schemas.microsoft.com/office/drawing/2014/main" id="{F80916A9-2CE1-422C-923B-8B20C5C2C50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633105" flipV="1">
            <a:off x="3679001" y="2287290"/>
            <a:ext cx="243305" cy="2734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0" name="Picture 64" descr="Ige">
            <a:extLst>
              <a:ext uri="{FF2B5EF4-FFF2-40B4-BE49-F238E27FC236}">
                <a16:creationId xmlns:a16="http://schemas.microsoft.com/office/drawing/2014/main" id="{38DD0384-58B7-46D6-8C73-7D95D442E46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4154049" flipV="1">
            <a:off x="3883674" y="2083046"/>
            <a:ext cx="251053" cy="2650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61" name="Picture 65" descr="Ige">
            <a:extLst>
              <a:ext uri="{FF2B5EF4-FFF2-40B4-BE49-F238E27FC236}">
                <a16:creationId xmlns:a16="http://schemas.microsoft.com/office/drawing/2014/main" id="{13499A1D-2C4B-4AFB-9FDF-DD1B9DB1EF4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8594774" flipV="1">
            <a:off x="3855433" y="2262370"/>
            <a:ext cx="251053" cy="2650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nvGrpSpPr>
          <p:cNvPr id="81" name="Group 68">
            <a:extLst>
              <a:ext uri="{FF2B5EF4-FFF2-40B4-BE49-F238E27FC236}">
                <a16:creationId xmlns:a16="http://schemas.microsoft.com/office/drawing/2014/main" id="{BD47A694-B5EC-4688-9E93-5E5CD4114D46}"/>
              </a:ext>
            </a:extLst>
          </p:cNvPr>
          <p:cNvGrpSpPr>
            <a:grpSpLocks/>
          </p:cNvGrpSpPr>
          <p:nvPr/>
        </p:nvGrpSpPr>
        <p:grpSpPr bwMode="auto">
          <a:xfrm rot="18826148">
            <a:off x="6712634" y="5020488"/>
            <a:ext cx="990600" cy="966788"/>
            <a:chOff x="4083" y="688"/>
            <a:chExt cx="960" cy="885"/>
          </a:xfrm>
        </p:grpSpPr>
        <p:pic>
          <p:nvPicPr>
            <p:cNvPr id="83" name="Picture 69" descr="Ige">
              <a:extLst>
                <a:ext uri="{FF2B5EF4-FFF2-40B4-BE49-F238E27FC236}">
                  <a16:creationId xmlns:a16="http://schemas.microsoft.com/office/drawing/2014/main" id="{0C2B87C1-8EC1-4D4F-A44A-D141BE74340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440" y="688"/>
              <a:ext cx="270" cy="2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84" name="Picture 70" descr="Ige">
              <a:extLst>
                <a:ext uri="{FF2B5EF4-FFF2-40B4-BE49-F238E27FC236}">
                  <a16:creationId xmlns:a16="http://schemas.microsoft.com/office/drawing/2014/main" id="{2BD1B17E-EFBB-4829-B975-916B4DAED3A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7171783">
              <a:off x="4090" y="1274"/>
              <a:ext cx="270" cy="2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85" name="Picture 71" descr="Ige">
              <a:extLst>
                <a:ext uri="{FF2B5EF4-FFF2-40B4-BE49-F238E27FC236}">
                  <a16:creationId xmlns:a16="http://schemas.microsoft.com/office/drawing/2014/main" id="{FE6A6AF8-2C63-4132-9A30-550F49664D3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7171783" flipH="1">
              <a:off x="4766" y="1296"/>
              <a:ext cx="270" cy="2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pic>
        <p:nvPicPr>
          <p:cNvPr id="82" name="Picture 72" descr="memoryBcell">
            <a:extLst>
              <a:ext uri="{FF2B5EF4-FFF2-40B4-BE49-F238E27FC236}">
                <a16:creationId xmlns:a16="http://schemas.microsoft.com/office/drawing/2014/main" id="{D6C82D5B-A571-4566-A688-1114B5958C26}"/>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rot="18826148">
            <a:off x="6956165" y="5222055"/>
            <a:ext cx="650081" cy="65544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4" name="Line 73">
            <a:extLst>
              <a:ext uri="{FF2B5EF4-FFF2-40B4-BE49-F238E27FC236}">
                <a16:creationId xmlns:a16="http://schemas.microsoft.com/office/drawing/2014/main" id="{973082E6-3EB5-46B6-9EEC-2FBFF38CAB42}"/>
              </a:ext>
            </a:extLst>
          </p:cNvPr>
          <p:cNvSpPr>
            <a:spLocks noChangeShapeType="1"/>
          </p:cNvSpPr>
          <p:nvPr/>
        </p:nvSpPr>
        <p:spPr bwMode="auto">
          <a:xfrm flipV="1">
            <a:off x="4875896" y="5396726"/>
            <a:ext cx="1333500" cy="0"/>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sz="1400">
              <a:latin typeface="+mj-lt"/>
            </a:endParaRPr>
          </a:p>
        </p:txBody>
      </p:sp>
      <p:graphicFrame>
        <p:nvGraphicFramePr>
          <p:cNvPr id="66" name="Object 4">
            <a:extLst>
              <a:ext uri="{FF2B5EF4-FFF2-40B4-BE49-F238E27FC236}">
                <a16:creationId xmlns:a16="http://schemas.microsoft.com/office/drawing/2014/main" id="{7F75C30E-5C0C-4282-BDF1-46DCB56B8828}"/>
              </a:ext>
            </a:extLst>
          </p:cNvPr>
          <p:cNvGraphicFramePr>
            <a:graphicFrameLocks noChangeAspect="1"/>
          </p:cNvGraphicFramePr>
          <p:nvPr>
            <p:extLst>
              <p:ext uri="{D42A27DB-BD31-4B8C-83A1-F6EECF244321}">
                <p14:modId xmlns:p14="http://schemas.microsoft.com/office/powerpoint/2010/main" val="806438594"/>
              </p:ext>
            </p:extLst>
          </p:nvPr>
        </p:nvGraphicFramePr>
        <p:xfrm>
          <a:off x="6840895" y="3930824"/>
          <a:ext cx="822325" cy="649288"/>
        </p:xfrm>
        <a:graphic>
          <a:graphicData uri="http://schemas.openxmlformats.org/presentationml/2006/ole">
            <mc:AlternateContent xmlns:mc="http://schemas.openxmlformats.org/markup-compatibility/2006">
              <mc:Choice xmlns:v="urn:schemas-microsoft-com:vml" Requires="v">
                <p:oleObj spid="_x0000_s2101" name="Image" r:id="rId10" imgW="1383639" imgH="1092063" progId="Photoshop.Image.6">
                  <p:embed/>
                </p:oleObj>
              </mc:Choice>
              <mc:Fallback>
                <p:oleObj name="Image" r:id="rId10" imgW="1383639" imgH="1092063" progId="Photoshop.Image.6">
                  <p:embed/>
                  <p:pic>
                    <p:nvPicPr>
                      <p:cNvPr id="121906" name="Object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840895" y="3930824"/>
                        <a:ext cx="822325" cy="64928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7"/>
                                </a:schemeClr>
                              </a:outerShdw>
                            </a:effectLst>
                          </a14:hiddenEffects>
                        </a:ext>
                      </a:extLst>
                    </p:spPr>
                  </p:pic>
                </p:oleObj>
              </mc:Fallback>
            </mc:AlternateContent>
          </a:graphicData>
        </a:graphic>
      </p:graphicFrame>
      <p:pic>
        <p:nvPicPr>
          <p:cNvPr id="67" name="Picture 76">
            <a:extLst>
              <a:ext uri="{FF2B5EF4-FFF2-40B4-BE49-F238E27FC236}">
                <a16:creationId xmlns:a16="http://schemas.microsoft.com/office/drawing/2014/main" id="{36D8B908-CB36-4FC7-A160-D7618AE893B9}"/>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663220" y="3868912"/>
            <a:ext cx="522288" cy="75882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68" name="Text Box 77">
            <a:extLst>
              <a:ext uri="{FF2B5EF4-FFF2-40B4-BE49-F238E27FC236}">
                <a16:creationId xmlns:a16="http://schemas.microsoft.com/office/drawing/2014/main" id="{48B5F6D7-30CF-459E-9B3B-C5781E9C320F}"/>
              </a:ext>
            </a:extLst>
          </p:cNvPr>
          <p:cNvSpPr txBox="1">
            <a:spLocks noChangeArrowheads="1"/>
          </p:cNvSpPr>
          <p:nvPr/>
        </p:nvSpPr>
        <p:spPr bwMode="auto">
          <a:xfrm>
            <a:off x="8331884" y="3674289"/>
            <a:ext cx="425450" cy="307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b="0">
                <a:latin typeface="+mj-lt"/>
              </a:rPr>
              <a:t>IgG</a:t>
            </a:r>
            <a:endParaRPr lang="en-US" sz="1400" b="0">
              <a:latin typeface="+mj-lt"/>
            </a:endParaRPr>
          </a:p>
        </p:txBody>
      </p:sp>
      <p:sp>
        <p:nvSpPr>
          <p:cNvPr id="69" name="Text Box 78">
            <a:extLst>
              <a:ext uri="{FF2B5EF4-FFF2-40B4-BE49-F238E27FC236}">
                <a16:creationId xmlns:a16="http://schemas.microsoft.com/office/drawing/2014/main" id="{B713F9E1-18DF-4D45-BDE8-30161B1C5B2B}"/>
              </a:ext>
            </a:extLst>
          </p:cNvPr>
          <p:cNvSpPr txBox="1">
            <a:spLocks noChangeArrowheads="1"/>
          </p:cNvSpPr>
          <p:nvPr/>
        </p:nvSpPr>
        <p:spPr bwMode="auto">
          <a:xfrm>
            <a:off x="8342996" y="3988614"/>
            <a:ext cx="414338" cy="307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b="0">
                <a:latin typeface="+mj-lt"/>
              </a:rPr>
              <a:t>IgA</a:t>
            </a:r>
            <a:endParaRPr lang="en-US" sz="1400" b="0">
              <a:latin typeface="+mj-lt"/>
            </a:endParaRPr>
          </a:p>
        </p:txBody>
      </p:sp>
      <p:sp>
        <p:nvSpPr>
          <p:cNvPr id="70" name="Text Box 79">
            <a:extLst>
              <a:ext uri="{FF2B5EF4-FFF2-40B4-BE49-F238E27FC236}">
                <a16:creationId xmlns:a16="http://schemas.microsoft.com/office/drawing/2014/main" id="{1E95C0C6-4509-4AD4-AEB6-F9CD30021512}"/>
              </a:ext>
            </a:extLst>
          </p:cNvPr>
          <p:cNvSpPr txBox="1">
            <a:spLocks noChangeArrowheads="1"/>
          </p:cNvSpPr>
          <p:nvPr/>
        </p:nvSpPr>
        <p:spPr bwMode="auto">
          <a:xfrm>
            <a:off x="8355696" y="4302939"/>
            <a:ext cx="401638" cy="307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b="0">
                <a:latin typeface="+mj-lt"/>
              </a:rPr>
              <a:t>IgE</a:t>
            </a:r>
            <a:endParaRPr lang="en-US" sz="1400" b="0">
              <a:latin typeface="+mj-lt"/>
            </a:endParaRPr>
          </a:p>
        </p:txBody>
      </p:sp>
      <p:sp>
        <p:nvSpPr>
          <p:cNvPr id="71" name="AutoShape 80">
            <a:extLst>
              <a:ext uri="{FF2B5EF4-FFF2-40B4-BE49-F238E27FC236}">
                <a16:creationId xmlns:a16="http://schemas.microsoft.com/office/drawing/2014/main" id="{D4880296-B0CE-4DE8-A90B-2DD6A7816FD1}"/>
              </a:ext>
            </a:extLst>
          </p:cNvPr>
          <p:cNvSpPr>
            <a:spLocks/>
          </p:cNvSpPr>
          <p:nvPr/>
        </p:nvSpPr>
        <p:spPr bwMode="auto">
          <a:xfrm>
            <a:off x="8193772" y="3660001"/>
            <a:ext cx="201613" cy="962025"/>
          </a:xfrm>
          <a:prstGeom prst="rightBrace">
            <a:avLst>
              <a:gd name="adj1" fmla="val 39764"/>
              <a:gd name="adj2" fmla="val 50000"/>
            </a:avLst>
          </a:prstGeom>
          <a:noFill/>
          <a:ln w="9525">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pPr eaLnBrk="1" hangingPunct="1"/>
            <a:endParaRPr lang="fr-FR" sz="1400">
              <a:latin typeface="+mj-lt"/>
            </a:endParaRPr>
          </a:p>
        </p:txBody>
      </p:sp>
      <p:sp>
        <p:nvSpPr>
          <p:cNvPr id="72" name="Text Box 81">
            <a:extLst>
              <a:ext uri="{FF2B5EF4-FFF2-40B4-BE49-F238E27FC236}">
                <a16:creationId xmlns:a16="http://schemas.microsoft.com/office/drawing/2014/main" id="{10A33D9C-7B44-40C5-8059-CC297ADFBF14}"/>
              </a:ext>
            </a:extLst>
          </p:cNvPr>
          <p:cNvSpPr txBox="1">
            <a:spLocks noChangeArrowheads="1"/>
          </p:cNvSpPr>
          <p:nvPr/>
        </p:nvSpPr>
        <p:spPr bwMode="auto">
          <a:xfrm>
            <a:off x="6828522" y="4818876"/>
            <a:ext cx="1087438" cy="307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dirty="0">
                <a:latin typeface="+mj-lt"/>
              </a:rPr>
              <a:t>Memory </a:t>
            </a:r>
            <a:r>
              <a:rPr lang="fr-CH" sz="1400" dirty="0" err="1">
                <a:latin typeface="+mj-lt"/>
              </a:rPr>
              <a:t>cell</a:t>
            </a:r>
            <a:endParaRPr lang="en-US" sz="1400" dirty="0">
              <a:latin typeface="+mj-lt"/>
            </a:endParaRPr>
          </a:p>
        </p:txBody>
      </p:sp>
      <p:sp>
        <p:nvSpPr>
          <p:cNvPr id="73" name="Line 82">
            <a:extLst>
              <a:ext uri="{FF2B5EF4-FFF2-40B4-BE49-F238E27FC236}">
                <a16:creationId xmlns:a16="http://schemas.microsoft.com/office/drawing/2014/main" id="{9383AC48-9BC5-4E8C-84E9-629DA8A342C6}"/>
              </a:ext>
            </a:extLst>
          </p:cNvPr>
          <p:cNvSpPr>
            <a:spLocks noChangeShapeType="1"/>
          </p:cNvSpPr>
          <p:nvPr/>
        </p:nvSpPr>
        <p:spPr bwMode="auto">
          <a:xfrm flipV="1">
            <a:off x="6226859" y="4510452"/>
            <a:ext cx="553527" cy="887861"/>
          </a:xfrm>
          <a:prstGeom prst="line">
            <a:avLst/>
          </a:prstGeom>
          <a:noFill/>
          <a:ln w="9525">
            <a:solidFill>
              <a:schemeClr val="tx1"/>
            </a:solidFill>
            <a:round/>
            <a:headEnd/>
            <a:tailEnd type="triangle" w="med" len="med"/>
          </a:ln>
          <a:extLst>
            <a:ext uri="{909E8E84-426E-40dd-AFC4-6F175D3DCCD1}">
              <a14:hiddenFill xmlns:a14="http://schemas.microsoft.com/office/drawing/2010/main" xmlns="">
                <a:noFill/>
              </a14:hiddenFill>
            </a:ext>
          </a:extLst>
        </p:spPr>
        <p:txBody>
          <a:bodyPr/>
          <a:lstStyle/>
          <a:p>
            <a:endParaRPr lang="en-US" sz="1400">
              <a:latin typeface="+mj-lt"/>
            </a:endParaRPr>
          </a:p>
        </p:txBody>
      </p:sp>
      <p:sp>
        <p:nvSpPr>
          <p:cNvPr id="74" name="Text Box 83">
            <a:extLst>
              <a:ext uri="{FF2B5EF4-FFF2-40B4-BE49-F238E27FC236}">
                <a16:creationId xmlns:a16="http://schemas.microsoft.com/office/drawing/2014/main" id="{F71CCD03-7104-4ED2-84F3-A102CD3724F8}"/>
              </a:ext>
            </a:extLst>
          </p:cNvPr>
          <p:cNvSpPr txBox="1">
            <a:spLocks noChangeArrowheads="1"/>
          </p:cNvSpPr>
          <p:nvPr/>
        </p:nvSpPr>
        <p:spPr bwMode="auto">
          <a:xfrm>
            <a:off x="6428549" y="2667193"/>
            <a:ext cx="2198688" cy="954088"/>
          </a:xfrm>
          <a:prstGeom prst="rect">
            <a:avLst/>
          </a:prstGeom>
          <a:solidFill>
            <a:schemeClr val="bg1">
              <a:lumMod val="85000"/>
              <a:alpha val="81175"/>
            </a:schemeClr>
          </a:solidFill>
          <a:ln w="9525">
            <a:noFill/>
            <a:miter lim="800000"/>
            <a:headEnd/>
            <a:tailEnd/>
          </a:ln>
        </p:spPr>
        <p:txBody>
          <a:bodyPr lIns="36000" tIns="36000" rIns="36000" bIns="36000">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buFontTx/>
              <a:buChar char="•"/>
            </a:pPr>
            <a:r>
              <a:rPr lang="fr-CH" sz="1400" b="0">
                <a:latin typeface="+mj-lt"/>
              </a:rPr>
              <a:t> long lived plasma cells</a:t>
            </a:r>
          </a:p>
          <a:p>
            <a:pPr eaLnBrk="1" hangingPunct="1">
              <a:buFontTx/>
              <a:buChar char="•"/>
            </a:pPr>
            <a:r>
              <a:rPr lang="fr-CH" sz="1400" b="0">
                <a:latin typeface="+mj-lt"/>
              </a:rPr>
              <a:t> high affinity antibodies</a:t>
            </a:r>
          </a:p>
          <a:p>
            <a:pPr eaLnBrk="1" hangingPunct="1">
              <a:buFontTx/>
              <a:buChar char="•"/>
            </a:pPr>
            <a:r>
              <a:rPr lang="fr-CH" sz="1400" b="0">
                <a:latin typeface="+mj-lt"/>
              </a:rPr>
              <a:t> IgM, IgG, IgA or IgE</a:t>
            </a:r>
          </a:p>
          <a:p>
            <a:pPr eaLnBrk="1" hangingPunct="1">
              <a:buFontTx/>
              <a:buChar char="•"/>
            </a:pPr>
            <a:r>
              <a:rPr lang="fr-CH" sz="1400" b="0">
                <a:latin typeface="+mj-lt"/>
              </a:rPr>
              <a:t> memory B cells</a:t>
            </a:r>
          </a:p>
        </p:txBody>
      </p:sp>
      <p:sp>
        <p:nvSpPr>
          <p:cNvPr id="75" name="Text Box 84">
            <a:extLst>
              <a:ext uri="{FF2B5EF4-FFF2-40B4-BE49-F238E27FC236}">
                <a16:creationId xmlns:a16="http://schemas.microsoft.com/office/drawing/2014/main" id="{B29E83DB-3B60-4296-9A01-AE5E139201B0}"/>
              </a:ext>
            </a:extLst>
          </p:cNvPr>
          <p:cNvSpPr txBox="1">
            <a:spLocks noChangeArrowheads="1"/>
          </p:cNvSpPr>
          <p:nvPr/>
        </p:nvSpPr>
        <p:spPr bwMode="auto">
          <a:xfrm>
            <a:off x="6387592" y="3573211"/>
            <a:ext cx="1676400" cy="307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dirty="0" err="1">
                <a:latin typeface="+mj-lt"/>
              </a:rPr>
              <a:t>Follicular</a:t>
            </a:r>
            <a:r>
              <a:rPr lang="fr-CH" sz="1400" dirty="0">
                <a:latin typeface="+mj-lt"/>
              </a:rPr>
              <a:t> plasma </a:t>
            </a:r>
            <a:r>
              <a:rPr lang="fr-CH" sz="1400" dirty="0" err="1">
                <a:latin typeface="+mj-lt"/>
              </a:rPr>
              <a:t>cell</a:t>
            </a:r>
            <a:endParaRPr lang="en-US" sz="1400" dirty="0">
              <a:latin typeface="+mj-lt"/>
            </a:endParaRPr>
          </a:p>
        </p:txBody>
      </p:sp>
      <p:sp>
        <p:nvSpPr>
          <p:cNvPr id="76" name="Line 85">
            <a:extLst>
              <a:ext uri="{FF2B5EF4-FFF2-40B4-BE49-F238E27FC236}">
                <a16:creationId xmlns:a16="http://schemas.microsoft.com/office/drawing/2014/main" id="{416D048A-CD80-495A-919B-8DBC9AE035D4}"/>
              </a:ext>
            </a:extLst>
          </p:cNvPr>
          <p:cNvSpPr>
            <a:spLocks noChangeShapeType="1"/>
          </p:cNvSpPr>
          <p:nvPr/>
        </p:nvSpPr>
        <p:spPr bwMode="auto">
          <a:xfrm>
            <a:off x="6223684" y="5395139"/>
            <a:ext cx="714375" cy="400050"/>
          </a:xfrm>
          <a:prstGeom prst="line">
            <a:avLst/>
          </a:prstGeom>
          <a:noFill/>
          <a:ln w="9525">
            <a:solidFill>
              <a:schemeClr val="tx1"/>
            </a:solidFill>
            <a:round/>
            <a:headEnd/>
            <a:tailEnd type="triangle" w="med" len="med"/>
          </a:ln>
          <a:extLst>
            <a:ext uri="{909E8E84-426E-40dd-AFC4-6F175D3DCCD1}">
              <a14:hiddenFill xmlns:a14="http://schemas.microsoft.com/office/drawing/2010/main" xmlns="">
                <a:noFill/>
              </a14:hiddenFill>
            </a:ext>
          </a:extLst>
        </p:spPr>
        <p:txBody>
          <a:bodyPr/>
          <a:lstStyle/>
          <a:p>
            <a:endParaRPr lang="en-US" sz="1400">
              <a:latin typeface="+mj-lt"/>
            </a:endParaRPr>
          </a:p>
        </p:txBody>
      </p:sp>
      <p:sp>
        <p:nvSpPr>
          <p:cNvPr id="77" name="Text Box 86">
            <a:extLst>
              <a:ext uri="{FF2B5EF4-FFF2-40B4-BE49-F238E27FC236}">
                <a16:creationId xmlns:a16="http://schemas.microsoft.com/office/drawing/2014/main" id="{7C6E3C67-F026-497E-A76D-E71B61E824D3}"/>
              </a:ext>
            </a:extLst>
          </p:cNvPr>
          <p:cNvSpPr txBox="1">
            <a:spLocks noChangeArrowheads="1"/>
          </p:cNvSpPr>
          <p:nvPr/>
        </p:nvSpPr>
        <p:spPr bwMode="auto">
          <a:xfrm>
            <a:off x="8331884" y="5132249"/>
            <a:ext cx="425450" cy="307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b="0" dirty="0">
                <a:latin typeface="+mj-lt"/>
              </a:rPr>
              <a:t>IgG</a:t>
            </a:r>
            <a:endParaRPr lang="en-US" sz="1400" b="0" dirty="0">
              <a:latin typeface="+mj-lt"/>
            </a:endParaRPr>
          </a:p>
        </p:txBody>
      </p:sp>
      <p:sp>
        <p:nvSpPr>
          <p:cNvPr id="78" name="Text Box 87">
            <a:extLst>
              <a:ext uri="{FF2B5EF4-FFF2-40B4-BE49-F238E27FC236}">
                <a16:creationId xmlns:a16="http://schemas.microsoft.com/office/drawing/2014/main" id="{CCBA68B9-7AD7-41CA-A89E-4DBE22BC8687}"/>
              </a:ext>
            </a:extLst>
          </p:cNvPr>
          <p:cNvSpPr txBox="1">
            <a:spLocks noChangeArrowheads="1"/>
          </p:cNvSpPr>
          <p:nvPr/>
        </p:nvSpPr>
        <p:spPr bwMode="auto">
          <a:xfrm>
            <a:off x="8342996" y="5446574"/>
            <a:ext cx="414338" cy="307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b="0">
                <a:latin typeface="+mj-lt"/>
              </a:rPr>
              <a:t>IgA</a:t>
            </a:r>
            <a:endParaRPr lang="en-US" sz="1400" b="0">
              <a:latin typeface="+mj-lt"/>
            </a:endParaRPr>
          </a:p>
        </p:txBody>
      </p:sp>
      <p:sp>
        <p:nvSpPr>
          <p:cNvPr id="79" name="Text Box 88">
            <a:extLst>
              <a:ext uri="{FF2B5EF4-FFF2-40B4-BE49-F238E27FC236}">
                <a16:creationId xmlns:a16="http://schemas.microsoft.com/office/drawing/2014/main" id="{DC62C599-7517-453A-8EF8-83E2608D7FCF}"/>
              </a:ext>
            </a:extLst>
          </p:cNvPr>
          <p:cNvSpPr txBox="1">
            <a:spLocks noChangeArrowheads="1"/>
          </p:cNvSpPr>
          <p:nvPr/>
        </p:nvSpPr>
        <p:spPr bwMode="auto">
          <a:xfrm>
            <a:off x="8355696" y="5760899"/>
            <a:ext cx="401638" cy="307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b="0">
                <a:latin typeface="+mj-lt"/>
              </a:rPr>
              <a:t>IgE</a:t>
            </a:r>
            <a:endParaRPr lang="en-US" sz="1400" b="0">
              <a:latin typeface="+mj-lt"/>
            </a:endParaRPr>
          </a:p>
        </p:txBody>
      </p:sp>
      <p:sp>
        <p:nvSpPr>
          <p:cNvPr id="80" name="AutoShape 89">
            <a:extLst>
              <a:ext uri="{FF2B5EF4-FFF2-40B4-BE49-F238E27FC236}">
                <a16:creationId xmlns:a16="http://schemas.microsoft.com/office/drawing/2014/main" id="{488D0750-CAC2-482B-836F-AD9C18191206}"/>
              </a:ext>
            </a:extLst>
          </p:cNvPr>
          <p:cNvSpPr>
            <a:spLocks/>
          </p:cNvSpPr>
          <p:nvPr/>
        </p:nvSpPr>
        <p:spPr bwMode="auto">
          <a:xfrm>
            <a:off x="8193772" y="5104626"/>
            <a:ext cx="201613" cy="962025"/>
          </a:xfrm>
          <a:prstGeom prst="rightBrace">
            <a:avLst>
              <a:gd name="adj1" fmla="val 39764"/>
              <a:gd name="adj2" fmla="val 50000"/>
            </a:avLst>
          </a:prstGeom>
          <a:noFill/>
          <a:ln w="9525">
            <a:solidFill>
              <a:schemeClr val="tx1"/>
            </a:solidFill>
            <a:round/>
            <a:headEnd/>
            <a:tailEnd/>
          </a:ln>
          <a:extLst>
            <a:ext uri="{909E8E84-426E-40dd-AFC4-6F175D3DCCD1}">
              <a14:hiddenFill xmlns:a14="http://schemas.microsoft.com/office/drawing/2010/main" xmlns="">
                <a:solidFill>
                  <a:srgbClr val="FFFFFF"/>
                </a:solidFill>
              </a14:hiddenFill>
            </a:ext>
          </a:extLst>
        </p:spPr>
        <p:txBody>
          <a:bodyPr wrap="none" anchor="ctr"/>
          <a:lstStyle/>
          <a:p>
            <a:pPr eaLnBrk="1" hangingPunct="1"/>
            <a:endParaRPr lang="fr-FR" sz="1400">
              <a:latin typeface="+mj-lt"/>
            </a:endParaRPr>
          </a:p>
        </p:txBody>
      </p:sp>
      <p:sp>
        <p:nvSpPr>
          <p:cNvPr id="87" name="Text Box 91">
            <a:extLst>
              <a:ext uri="{FF2B5EF4-FFF2-40B4-BE49-F238E27FC236}">
                <a16:creationId xmlns:a16="http://schemas.microsoft.com/office/drawing/2014/main" id="{5F4DC1A5-9DBD-49E9-A529-59B76635856F}"/>
              </a:ext>
            </a:extLst>
          </p:cNvPr>
          <p:cNvSpPr txBox="1">
            <a:spLocks noChangeArrowheads="1"/>
          </p:cNvSpPr>
          <p:nvPr/>
        </p:nvSpPr>
        <p:spPr bwMode="auto">
          <a:xfrm>
            <a:off x="5853351" y="4463284"/>
            <a:ext cx="465138" cy="307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b="0" dirty="0">
                <a:latin typeface="+mj-lt"/>
              </a:rPr>
              <a:t>IgM</a:t>
            </a:r>
            <a:endParaRPr lang="en-US" sz="1400" b="0" dirty="0">
              <a:latin typeface="+mj-lt"/>
            </a:endParaRPr>
          </a:p>
        </p:txBody>
      </p:sp>
      <p:graphicFrame>
        <p:nvGraphicFramePr>
          <p:cNvPr id="88" name="Object 3">
            <a:extLst>
              <a:ext uri="{FF2B5EF4-FFF2-40B4-BE49-F238E27FC236}">
                <a16:creationId xmlns:a16="http://schemas.microsoft.com/office/drawing/2014/main" id="{A6571B66-1A64-44E2-9BA4-A5AE2C2E81D3}"/>
              </a:ext>
            </a:extLst>
          </p:cNvPr>
          <p:cNvGraphicFramePr>
            <a:graphicFrameLocks noChangeAspect="1"/>
          </p:cNvGraphicFramePr>
          <p:nvPr>
            <p:extLst>
              <p:ext uri="{D42A27DB-BD31-4B8C-83A1-F6EECF244321}">
                <p14:modId xmlns:p14="http://schemas.microsoft.com/office/powerpoint/2010/main" val="3624926577"/>
              </p:ext>
            </p:extLst>
          </p:nvPr>
        </p:nvGraphicFramePr>
        <p:xfrm>
          <a:off x="5003060" y="3927105"/>
          <a:ext cx="822325" cy="649287"/>
        </p:xfrm>
        <a:graphic>
          <a:graphicData uri="http://schemas.openxmlformats.org/presentationml/2006/ole">
            <mc:AlternateContent xmlns:mc="http://schemas.openxmlformats.org/markup-compatibility/2006">
              <mc:Choice xmlns:v="urn:schemas-microsoft-com:vml" Requires="v">
                <p:oleObj spid="_x0000_s2102" name="Image" r:id="rId12" imgW="1383639" imgH="1092063" progId="Photoshop.Image.6">
                  <p:embed/>
                </p:oleObj>
              </mc:Choice>
              <mc:Fallback>
                <p:oleObj name="Image" r:id="rId12" imgW="1383639" imgH="1092063" progId="Photoshop.Image.6">
                  <p:embed/>
                  <p:pic>
                    <p:nvPicPr>
                      <p:cNvPr id="121894"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003060" y="3927105"/>
                        <a:ext cx="822325" cy="6492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7"/>
                                </a:schemeClr>
                              </a:outerShdw>
                            </a:effectLst>
                          </a14:hiddenEffects>
                        </a:ext>
                      </a:extLst>
                    </p:spPr>
                  </p:pic>
                </p:oleObj>
              </mc:Fallback>
            </mc:AlternateContent>
          </a:graphicData>
        </a:graphic>
      </p:graphicFrame>
      <p:sp>
        <p:nvSpPr>
          <p:cNvPr id="89" name="Text Box 93">
            <a:extLst>
              <a:ext uri="{FF2B5EF4-FFF2-40B4-BE49-F238E27FC236}">
                <a16:creationId xmlns:a16="http://schemas.microsoft.com/office/drawing/2014/main" id="{45755E96-4FAA-48F7-86B0-EC2723771F32}"/>
              </a:ext>
            </a:extLst>
          </p:cNvPr>
          <p:cNvSpPr txBox="1">
            <a:spLocks noChangeArrowheads="1"/>
          </p:cNvSpPr>
          <p:nvPr/>
        </p:nvSpPr>
        <p:spPr bwMode="auto">
          <a:xfrm>
            <a:off x="3950459" y="3573211"/>
            <a:ext cx="2011363" cy="307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dirty="0" err="1">
                <a:latin typeface="+mj-lt"/>
              </a:rPr>
              <a:t>Extrafollicular</a:t>
            </a:r>
            <a:r>
              <a:rPr lang="fr-CH" sz="1400" dirty="0">
                <a:latin typeface="+mj-lt"/>
              </a:rPr>
              <a:t> plasma </a:t>
            </a:r>
            <a:r>
              <a:rPr lang="fr-CH" sz="1400" dirty="0" err="1">
                <a:latin typeface="+mj-lt"/>
              </a:rPr>
              <a:t>cell</a:t>
            </a:r>
            <a:endParaRPr lang="en-US" sz="1400" dirty="0">
              <a:latin typeface="+mj-lt"/>
            </a:endParaRPr>
          </a:p>
        </p:txBody>
      </p:sp>
      <p:pic>
        <p:nvPicPr>
          <p:cNvPr id="92" name="Picture 95" descr="Ige">
            <a:extLst>
              <a:ext uri="{FF2B5EF4-FFF2-40B4-BE49-F238E27FC236}">
                <a16:creationId xmlns:a16="http://schemas.microsoft.com/office/drawing/2014/main" id="{2095D566-FB1E-4E4B-A270-CEE856AE0A04}"/>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7432507" flipH="1">
            <a:off x="5835548" y="4037795"/>
            <a:ext cx="251053" cy="2650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3" name="Picture 96" descr="Ige">
            <a:extLst>
              <a:ext uri="{FF2B5EF4-FFF2-40B4-BE49-F238E27FC236}">
                <a16:creationId xmlns:a16="http://schemas.microsoft.com/office/drawing/2014/main" id="{C0D8B1C9-2958-4910-96F8-0543055F4F7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73488" flipH="1">
            <a:off x="5982798" y="3946155"/>
            <a:ext cx="243305" cy="2734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4" name="Picture 97" descr="Ige">
            <a:extLst>
              <a:ext uri="{FF2B5EF4-FFF2-40B4-BE49-F238E27FC236}">
                <a16:creationId xmlns:a16="http://schemas.microsoft.com/office/drawing/2014/main" id="{DF292AFC-75FD-4B52-BCC5-9D411602F43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633105" flipV="1">
            <a:off x="5902421" y="4233073"/>
            <a:ext cx="243305" cy="27346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5" name="Picture 98" descr="Ige">
            <a:extLst>
              <a:ext uri="{FF2B5EF4-FFF2-40B4-BE49-F238E27FC236}">
                <a16:creationId xmlns:a16="http://schemas.microsoft.com/office/drawing/2014/main" id="{C7C4E5F0-6687-4AA0-A08B-F85980FA00D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4154049" flipV="1">
            <a:off x="6107094" y="4028829"/>
            <a:ext cx="251053" cy="2650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6" name="Picture 99" descr="Ige">
            <a:extLst>
              <a:ext uri="{FF2B5EF4-FFF2-40B4-BE49-F238E27FC236}">
                <a16:creationId xmlns:a16="http://schemas.microsoft.com/office/drawing/2014/main" id="{0014BE74-49CE-42B1-BD5D-958F5B167B1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18594774" flipV="1">
            <a:off x="6078853" y="4208153"/>
            <a:ext cx="251053" cy="2650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91" name="Text Box 100">
            <a:extLst>
              <a:ext uri="{FF2B5EF4-FFF2-40B4-BE49-F238E27FC236}">
                <a16:creationId xmlns:a16="http://schemas.microsoft.com/office/drawing/2014/main" id="{EF586FFE-E587-4E4B-BA0B-EFC637B977A4}"/>
              </a:ext>
            </a:extLst>
          </p:cNvPr>
          <p:cNvSpPr txBox="1">
            <a:spLocks noChangeArrowheads="1"/>
          </p:cNvSpPr>
          <p:nvPr/>
        </p:nvSpPr>
        <p:spPr bwMode="auto">
          <a:xfrm>
            <a:off x="4025072" y="2664017"/>
            <a:ext cx="2198688" cy="954087"/>
          </a:xfrm>
          <a:prstGeom prst="rect">
            <a:avLst/>
          </a:prstGeom>
          <a:solidFill>
            <a:schemeClr val="bg1">
              <a:lumMod val="85000"/>
              <a:alpha val="81175"/>
            </a:schemeClr>
          </a:solidFill>
          <a:ln w="9525">
            <a:noFill/>
            <a:miter lim="800000"/>
            <a:headEnd/>
            <a:tailEnd/>
          </a:ln>
        </p:spPr>
        <p:txBody>
          <a:bodyPr lIns="36000" tIns="36000" rIns="36000" bIns="36000">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buFontTx/>
              <a:buChar char="•"/>
            </a:pPr>
            <a:r>
              <a:rPr lang="fr-CH" sz="1400" b="0">
                <a:latin typeface="+mj-lt"/>
              </a:rPr>
              <a:t> short lived plasma cells</a:t>
            </a:r>
          </a:p>
          <a:p>
            <a:pPr eaLnBrk="1" hangingPunct="1">
              <a:buFontTx/>
              <a:buChar char="•"/>
            </a:pPr>
            <a:r>
              <a:rPr lang="fr-CH" sz="1400" b="0">
                <a:latin typeface="+mj-lt"/>
              </a:rPr>
              <a:t> low affinity antibodies</a:t>
            </a:r>
          </a:p>
          <a:p>
            <a:pPr eaLnBrk="1" hangingPunct="1">
              <a:buFontTx/>
              <a:buChar char="•"/>
            </a:pPr>
            <a:r>
              <a:rPr lang="fr-CH" sz="1400" b="0">
                <a:latin typeface="+mj-lt"/>
              </a:rPr>
              <a:t> mostly IgM</a:t>
            </a:r>
          </a:p>
          <a:p>
            <a:pPr eaLnBrk="1" hangingPunct="1">
              <a:buFontTx/>
              <a:buChar char="•"/>
            </a:pPr>
            <a:r>
              <a:rPr lang="fr-CH" sz="1400" b="0">
                <a:latin typeface="+mj-lt"/>
              </a:rPr>
              <a:t> no memory B cells</a:t>
            </a:r>
          </a:p>
        </p:txBody>
      </p:sp>
      <p:sp>
        <p:nvSpPr>
          <p:cNvPr id="103" name="Line 103">
            <a:extLst>
              <a:ext uri="{FF2B5EF4-FFF2-40B4-BE49-F238E27FC236}">
                <a16:creationId xmlns:a16="http://schemas.microsoft.com/office/drawing/2014/main" id="{25DBAB8D-10CC-425A-84EA-F88521FD3CB8}"/>
              </a:ext>
            </a:extLst>
          </p:cNvPr>
          <p:cNvSpPr>
            <a:spLocks noChangeShapeType="1"/>
          </p:cNvSpPr>
          <p:nvPr/>
        </p:nvSpPr>
        <p:spPr bwMode="auto">
          <a:xfrm flipV="1">
            <a:off x="2059669" y="4876026"/>
            <a:ext cx="1704975" cy="0"/>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sz="1400">
              <a:latin typeface="+mj-lt"/>
            </a:endParaRPr>
          </a:p>
        </p:txBody>
      </p:sp>
      <p:grpSp>
        <p:nvGrpSpPr>
          <p:cNvPr id="104" name="Group 104">
            <a:extLst>
              <a:ext uri="{FF2B5EF4-FFF2-40B4-BE49-F238E27FC236}">
                <a16:creationId xmlns:a16="http://schemas.microsoft.com/office/drawing/2014/main" id="{E09ABBBA-F4EF-4F82-9A9C-8EF832CCC400}"/>
              </a:ext>
            </a:extLst>
          </p:cNvPr>
          <p:cNvGrpSpPr>
            <a:grpSpLocks/>
          </p:cNvGrpSpPr>
          <p:nvPr/>
        </p:nvGrpSpPr>
        <p:grpSpPr bwMode="auto">
          <a:xfrm>
            <a:off x="2062844" y="3658413"/>
            <a:ext cx="865188" cy="784225"/>
            <a:chOff x="2171" y="2397"/>
            <a:chExt cx="545" cy="494"/>
          </a:xfrm>
        </p:grpSpPr>
        <p:graphicFrame>
          <p:nvGraphicFramePr>
            <p:cNvPr id="106" name="Object 2">
              <a:extLst>
                <a:ext uri="{FF2B5EF4-FFF2-40B4-BE49-F238E27FC236}">
                  <a16:creationId xmlns:a16="http://schemas.microsoft.com/office/drawing/2014/main" id="{1C56541F-0990-49A8-8CBB-D3C8B35D0C4F}"/>
                </a:ext>
              </a:extLst>
            </p:cNvPr>
            <p:cNvGraphicFramePr>
              <a:graphicFrameLocks noChangeAspect="1"/>
            </p:cNvGraphicFramePr>
            <p:nvPr/>
          </p:nvGraphicFramePr>
          <p:xfrm>
            <a:off x="2171" y="2397"/>
            <a:ext cx="545" cy="494"/>
          </p:xfrm>
          <a:graphic>
            <a:graphicData uri="http://schemas.openxmlformats.org/presentationml/2006/ole">
              <mc:AlternateContent xmlns:mc="http://schemas.openxmlformats.org/markup-compatibility/2006">
                <mc:Choice xmlns:v="urn:schemas-microsoft-com:vml" Requires="v">
                  <p:oleObj spid="_x0000_s2103" name="Image" r:id="rId13" imgW="1624824" imgH="1473016" progId="Photoshop.Image.6">
                    <p:embed/>
                  </p:oleObj>
                </mc:Choice>
                <mc:Fallback>
                  <p:oleObj name="Image" r:id="rId13" imgW="1624824" imgH="1473016" progId="Photoshop.Image.6">
                    <p:embed/>
                    <p:pic>
                      <p:nvPicPr>
                        <p:cNvPr id="121891" name="Object 2"/>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171" y="2397"/>
                          <a:ext cx="545" cy="49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chemeClr val="bg2">
                                    <a:alpha val="74997"/>
                                  </a:schemeClr>
                                </a:outerShdw>
                              </a:effectLst>
                            </a14:hiddenEffects>
                          </a:ext>
                        </a:extLst>
                      </p:spPr>
                    </p:pic>
                  </p:oleObj>
                </mc:Fallback>
              </mc:AlternateContent>
            </a:graphicData>
          </a:graphic>
        </p:graphicFrame>
        <p:sp>
          <p:nvSpPr>
            <p:cNvPr id="107" name="Text Box 106">
              <a:extLst>
                <a:ext uri="{FF2B5EF4-FFF2-40B4-BE49-F238E27FC236}">
                  <a16:creationId xmlns:a16="http://schemas.microsoft.com/office/drawing/2014/main" id="{4D22A339-934A-4C48-BD10-F63BAB7FB8AB}"/>
                </a:ext>
              </a:extLst>
            </p:cNvPr>
            <p:cNvSpPr txBox="1">
              <a:spLocks noChangeArrowheads="1"/>
            </p:cNvSpPr>
            <p:nvPr/>
          </p:nvSpPr>
          <p:spPr bwMode="auto">
            <a:xfrm>
              <a:off x="2350" y="2608"/>
              <a:ext cx="171" cy="19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b="0">
                  <a:latin typeface="+mj-lt"/>
                </a:rPr>
                <a:t>T</a:t>
              </a:r>
              <a:endParaRPr lang="en-US" sz="1400" b="0">
                <a:latin typeface="+mj-lt"/>
              </a:endParaRPr>
            </a:p>
          </p:txBody>
        </p:sp>
      </p:grpSp>
      <p:sp>
        <p:nvSpPr>
          <p:cNvPr id="105" name="Freeform 107">
            <a:extLst>
              <a:ext uri="{FF2B5EF4-FFF2-40B4-BE49-F238E27FC236}">
                <a16:creationId xmlns:a16="http://schemas.microsoft.com/office/drawing/2014/main" id="{D68253F8-4289-4AB1-A137-517EDAD442FB}"/>
              </a:ext>
            </a:extLst>
          </p:cNvPr>
          <p:cNvSpPr>
            <a:spLocks/>
          </p:cNvSpPr>
          <p:nvPr/>
        </p:nvSpPr>
        <p:spPr bwMode="auto">
          <a:xfrm>
            <a:off x="2556557" y="4448988"/>
            <a:ext cx="747713" cy="415925"/>
          </a:xfrm>
          <a:custGeom>
            <a:avLst/>
            <a:gdLst>
              <a:gd name="T0" fmla="*/ 0 w 471"/>
              <a:gd name="T1" fmla="*/ 0 h 262"/>
              <a:gd name="T2" fmla="*/ 105 w 471"/>
              <a:gd name="T3" fmla="*/ 149 h 262"/>
              <a:gd name="T4" fmla="*/ 471 w 471"/>
              <a:gd name="T5" fmla="*/ 262 h 262"/>
              <a:gd name="T6" fmla="*/ 0 60000 65536"/>
              <a:gd name="T7" fmla="*/ 0 60000 65536"/>
              <a:gd name="T8" fmla="*/ 0 60000 65536"/>
              <a:gd name="T9" fmla="*/ 0 w 471"/>
              <a:gd name="T10" fmla="*/ 0 h 262"/>
              <a:gd name="T11" fmla="*/ 471 w 471"/>
              <a:gd name="T12" fmla="*/ 262 h 262"/>
            </a:gdLst>
            <a:ahLst/>
            <a:cxnLst>
              <a:cxn ang="T6">
                <a:pos x="T0" y="T1"/>
              </a:cxn>
              <a:cxn ang="T7">
                <a:pos x="T2" y="T3"/>
              </a:cxn>
              <a:cxn ang="T8">
                <a:pos x="T4" y="T5"/>
              </a:cxn>
            </a:cxnLst>
            <a:rect l="T9" t="T10" r="T11" b="T12"/>
            <a:pathLst>
              <a:path w="471" h="262">
                <a:moveTo>
                  <a:pt x="0" y="0"/>
                </a:moveTo>
                <a:cubicBezTo>
                  <a:pt x="13" y="52"/>
                  <a:pt x="27" y="105"/>
                  <a:pt x="105" y="149"/>
                </a:cubicBezTo>
                <a:cubicBezTo>
                  <a:pt x="183" y="193"/>
                  <a:pt x="327" y="227"/>
                  <a:pt x="471" y="262"/>
                </a:cubicBezTo>
              </a:path>
            </a:pathLst>
          </a:custGeom>
          <a:noFill/>
          <a:ln w="9525">
            <a:solidFill>
              <a:schemeClr val="tx1"/>
            </a:solidFill>
            <a:round/>
            <a:headEnd/>
            <a:tailEnd type="triangle" w="med" len="med"/>
          </a:ln>
          <a:extLst>
            <a:ext uri="{909E8E84-426E-40dd-AFC4-6F175D3DCCD1}">
              <a14:hiddenFill xmlns:a14="http://schemas.microsoft.com/office/drawing/2010/main" xmlns="">
                <a:solidFill>
                  <a:srgbClr val="FFFFFF"/>
                </a:solidFill>
              </a14:hiddenFill>
            </a:ext>
          </a:extLst>
        </p:spPr>
        <p:txBody>
          <a:bodyPr/>
          <a:lstStyle/>
          <a:p>
            <a:endParaRPr lang="en-US" sz="1400">
              <a:latin typeface="+mj-lt"/>
            </a:endParaRPr>
          </a:p>
        </p:txBody>
      </p:sp>
      <p:sp>
        <p:nvSpPr>
          <p:cNvPr id="99" name="Line 108">
            <a:extLst>
              <a:ext uri="{FF2B5EF4-FFF2-40B4-BE49-F238E27FC236}">
                <a16:creationId xmlns:a16="http://schemas.microsoft.com/office/drawing/2014/main" id="{473D4D32-B6C0-4AC4-B116-73180709E474}"/>
              </a:ext>
            </a:extLst>
          </p:cNvPr>
          <p:cNvSpPr>
            <a:spLocks noChangeShapeType="1"/>
          </p:cNvSpPr>
          <p:nvPr/>
        </p:nvSpPr>
        <p:spPr bwMode="auto">
          <a:xfrm flipV="1">
            <a:off x="3761469" y="4334688"/>
            <a:ext cx="1114425"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xmlns="">
                <a:noFill/>
              </a14:hiddenFill>
            </a:ext>
          </a:extLst>
        </p:spPr>
        <p:txBody>
          <a:bodyPr/>
          <a:lstStyle/>
          <a:p>
            <a:endParaRPr lang="en-US" sz="1400">
              <a:latin typeface="+mj-lt"/>
            </a:endParaRPr>
          </a:p>
        </p:txBody>
      </p:sp>
      <p:sp>
        <p:nvSpPr>
          <p:cNvPr id="100" name="Line 109">
            <a:extLst>
              <a:ext uri="{FF2B5EF4-FFF2-40B4-BE49-F238E27FC236}">
                <a16:creationId xmlns:a16="http://schemas.microsoft.com/office/drawing/2014/main" id="{6058326A-84D8-4AC2-A831-FCB0661C07A7}"/>
              </a:ext>
            </a:extLst>
          </p:cNvPr>
          <p:cNvSpPr>
            <a:spLocks noChangeShapeType="1"/>
          </p:cNvSpPr>
          <p:nvPr/>
        </p:nvSpPr>
        <p:spPr bwMode="auto">
          <a:xfrm>
            <a:off x="3758294" y="4874438"/>
            <a:ext cx="1114425" cy="533400"/>
          </a:xfrm>
          <a:prstGeom prst="line">
            <a:avLst/>
          </a:prstGeom>
          <a:noFill/>
          <a:ln w="9525">
            <a:solidFill>
              <a:schemeClr val="tx1"/>
            </a:solidFill>
            <a:round/>
            <a:headEnd/>
            <a:tailEnd type="triangle" w="med" len="med"/>
          </a:ln>
          <a:extLst>
            <a:ext uri="{909E8E84-426E-40dd-AFC4-6F175D3DCCD1}">
              <a14:hiddenFill xmlns:a14="http://schemas.microsoft.com/office/drawing/2010/main" xmlns="">
                <a:noFill/>
              </a14:hiddenFill>
            </a:ext>
          </a:extLst>
        </p:spPr>
        <p:txBody>
          <a:bodyPr/>
          <a:lstStyle/>
          <a:p>
            <a:endParaRPr lang="en-US" sz="1400">
              <a:latin typeface="+mj-lt"/>
            </a:endParaRPr>
          </a:p>
        </p:txBody>
      </p:sp>
      <p:sp>
        <p:nvSpPr>
          <p:cNvPr id="101" name="Text Box 110">
            <a:extLst>
              <a:ext uri="{FF2B5EF4-FFF2-40B4-BE49-F238E27FC236}">
                <a16:creationId xmlns:a16="http://schemas.microsoft.com/office/drawing/2014/main" id="{14A33040-472B-413D-973B-0A382A595E3C}"/>
              </a:ext>
            </a:extLst>
          </p:cNvPr>
          <p:cNvSpPr txBox="1">
            <a:spLocks noChangeArrowheads="1"/>
          </p:cNvSpPr>
          <p:nvPr/>
        </p:nvSpPr>
        <p:spPr bwMode="auto">
          <a:xfrm rot="20084366">
            <a:off x="3605894" y="4360088"/>
            <a:ext cx="1169988" cy="307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b="0">
                <a:latin typeface="+mj-lt"/>
              </a:rPr>
              <a:t>Extrafollicular</a:t>
            </a:r>
            <a:endParaRPr lang="en-US" sz="1400" b="0">
              <a:latin typeface="+mj-lt"/>
            </a:endParaRPr>
          </a:p>
        </p:txBody>
      </p:sp>
      <p:sp>
        <p:nvSpPr>
          <p:cNvPr id="102" name="Text Box 111">
            <a:extLst>
              <a:ext uri="{FF2B5EF4-FFF2-40B4-BE49-F238E27FC236}">
                <a16:creationId xmlns:a16="http://schemas.microsoft.com/office/drawing/2014/main" id="{C9943218-2E8A-4ED2-A163-7CDC8F216514}"/>
              </a:ext>
            </a:extLst>
          </p:cNvPr>
          <p:cNvSpPr txBox="1">
            <a:spLocks noChangeArrowheads="1"/>
          </p:cNvSpPr>
          <p:nvPr/>
        </p:nvSpPr>
        <p:spPr bwMode="auto">
          <a:xfrm rot="1654465">
            <a:off x="3619887" y="5052238"/>
            <a:ext cx="836613" cy="307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eaLnBrk="1" hangingPunct="1"/>
            <a:r>
              <a:rPr lang="fr-CH" sz="1400" b="0" dirty="0" err="1">
                <a:latin typeface="+mj-lt"/>
              </a:rPr>
              <a:t>Follicular</a:t>
            </a:r>
            <a:endParaRPr lang="en-US" sz="1400" b="0" dirty="0">
              <a:latin typeface="+mj-lt"/>
            </a:endParaRPr>
          </a:p>
        </p:txBody>
      </p:sp>
      <p:sp>
        <p:nvSpPr>
          <p:cNvPr id="108" name="Text Box 112">
            <a:extLst>
              <a:ext uri="{FF2B5EF4-FFF2-40B4-BE49-F238E27FC236}">
                <a16:creationId xmlns:a16="http://schemas.microsoft.com/office/drawing/2014/main" id="{75BC8F2B-9399-442E-BB26-AA22B87E11F3}"/>
              </a:ext>
            </a:extLst>
          </p:cNvPr>
          <p:cNvSpPr txBox="1">
            <a:spLocks noChangeArrowheads="1"/>
          </p:cNvSpPr>
          <p:nvPr/>
        </p:nvSpPr>
        <p:spPr bwMode="auto">
          <a:xfrm>
            <a:off x="4561568" y="6261895"/>
            <a:ext cx="1485900"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400" b="1">
                <a:solidFill>
                  <a:schemeClr val="tx1"/>
                </a:solidFill>
                <a:latin typeface="Arial" charset="0"/>
                <a:ea typeface="MS PGothic" charset="0"/>
                <a:cs typeface="MS PGothic" charset="0"/>
              </a:defRPr>
            </a:lvl1pPr>
            <a:lvl2pPr marL="742950" indent="-285750">
              <a:defRPr sz="2400" b="1">
                <a:solidFill>
                  <a:schemeClr val="tx1"/>
                </a:solidFill>
                <a:latin typeface="Arial" charset="0"/>
                <a:ea typeface="MS PGothic" charset="0"/>
                <a:cs typeface="MS PGothic" charset="0"/>
              </a:defRPr>
            </a:lvl2pPr>
            <a:lvl3pPr marL="1143000" indent="-228600">
              <a:defRPr sz="2400" b="1">
                <a:solidFill>
                  <a:schemeClr val="tx1"/>
                </a:solidFill>
                <a:latin typeface="Arial" charset="0"/>
                <a:ea typeface="MS PGothic" charset="0"/>
                <a:cs typeface="MS PGothic" charset="0"/>
              </a:defRPr>
            </a:lvl3pPr>
            <a:lvl4pPr marL="1600200" indent="-228600">
              <a:defRPr sz="2400" b="1">
                <a:solidFill>
                  <a:schemeClr val="tx1"/>
                </a:solidFill>
                <a:latin typeface="Arial" charset="0"/>
                <a:ea typeface="MS PGothic" charset="0"/>
                <a:cs typeface="MS PGothic" charset="0"/>
              </a:defRPr>
            </a:lvl4pPr>
            <a:lvl5pPr marL="2057400" indent="-228600">
              <a:defRPr sz="2400" b="1">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b="1">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b="1">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b="1">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b="1">
                <a:solidFill>
                  <a:schemeClr val="tx1"/>
                </a:solidFill>
                <a:latin typeface="Arial" charset="0"/>
                <a:ea typeface="MS PGothic" charset="0"/>
                <a:cs typeface="MS PGothic" charset="0"/>
              </a:defRPr>
            </a:lvl9pPr>
          </a:lstStyle>
          <a:p>
            <a:pPr algn="ctr" eaLnBrk="1" hangingPunct="1"/>
            <a:r>
              <a:rPr lang="fr-CH" sz="1400" b="0">
                <a:latin typeface="+mj-lt"/>
              </a:rPr>
              <a:t>a few days</a:t>
            </a:r>
            <a:endParaRPr lang="en-US" sz="1400" b="0">
              <a:latin typeface="+mj-lt"/>
            </a:endParaRPr>
          </a:p>
        </p:txBody>
      </p:sp>
      <p:sp>
        <p:nvSpPr>
          <p:cNvPr id="109" name="Line 113">
            <a:extLst>
              <a:ext uri="{FF2B5EF4-FFF2-40B4-BE49-F238E27FC236}">
                <a16:creationId xmlns:a16="http://schemas.microsoft.com/office/drawing/2014/main" id="{5DA84E07-923D-4840-A6A0-1CF3C313115E}"/>
              </a:ext>
            </a:extLst>
          </p:cNvPr>
          <p:cNvSpPr>
            <a:spLocks noChangeShapeType="1"/>
          </p:cNvSpPr>
          <p:nvPr/>
        </p:nvSpPr>
        <p:spPr bwMode="auto">
          <a:xfrm>
            <a:off x="5271180" y="6138088"/>
            <a:ext cx="0" cy="142875"/>
          </a:xfrm>
          <a:prstGeom prst="line">
            <a:avLst/>
          </a:prstGeom>
          <a:noFill/>
          <a:ln w="9525">
            <a:solidFill>
              <a:schemeClr val="tx1"/>
            </a:solidFill>
            <a:round/>
            <a:headEnd/>
            <a:tailEnd/>
          </a:ln>
          <a:extLst>
            <a:ext uri="{909E8E84-426E-40dd-AFC4-6F175D3DCCD1}">
              <a14:hiddenFill xmlns:a14="http://schemas.microsoft.com/office/drawing/2010/main" xmlns="">
                <a:noFill/>
              </a14:hiddenFill>
            </a:ext>
          </a:extLst>
        </p:spPr>
        <p:txBody>
          <a:bodyPr/>
          <a:lstStyle/>
          <a:p>
            <a:endParaRPr lang="en-US" sz="1400">
              <a:latin typeface="+mj-lt"/>
            </a:endParaRPr>
          </a:p>
        </p:txBody>
      </p:sp>
    </p:spTree>
    <p:extLst>
      <p:ext uri="{BB962C8B-B14F-4D97-AF65-F5344CB8AC3E}">
        <p14:creationId xmlns:p14="http://schemas.microsoft.com/office/powerpoint/2010/main" val="250821661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3888" y="1002603"/>
            <a:ext cx="7886700" cy="1746261"/>
          </a:xfrm>
        </p:spPr>
        <p:txBody>
          <a:bodyPr>
            <a:noAutofit/>
          </a:bodyPr>
          <a:lstStyle/>
          <a:p>
            <a:br>
              <a:rPr lang="en-GB" sz="4000" dirty="0"/>
            </a:br>
            <a:r>
              <a:rPr lang="en-GB" sz="4000" dirty="0"/>
              <a:t>7.3	Effector phase</a:t>
            </a:r>
            <a:br>
              <a:rPr lang="en-GB" sz="4000" dirty="0"/>
            </a:br>
            <a:endParaRPr lang="en-GB" sz="4000" dirty="0"/>
          </a:p>
        </p:txBody>
      </p:sp>
      <p:sp>
        <p:nvSpPr>
          <p:cNvPr id="3" name="Text Placeholder 2"/>
          <p:cNvSpPr>
            <a:spLocks noGrp="1"/>
          </p:cNvSpPr>
          <p:nvPr>
            <p:ph type="body" idx="1"/>
          </p:nvPr>
        </p:nvSpPr>
        <p:spPr>
          <a:xfrm>
            <a:off x="623888" y="2820864"/>
            <a:ext cx="7886700" cy="3006912"/>
          </a:xfrm>
        </p:spPr>
        <p:txBody>
          <a:bodyPr>
            <a:noAutofit/>
          </a:bodyPr>
          <a:lstStyle/>
          <a:p>
            <a:pPr>
              <a:lnSpc>
                <a:spcPct val="120000"/>
              </a:lnSpc>
              <a:spcBef>
                <a:spcPts val="0"/>
              </a:spcBef>
            </a:pPr>
            <a:r>
              <a:rPr lang="en-GB" sz="2000" dirty="0"/>
              <a:t>7.3.1	Neutralization</a:t>
            </a:r>
          </a:p>
          <a:p>
            <a:pPr>
              <a:lnSpc>
                <a:spcPct val="120000"/>
              </a:lnSpc>
              <a:spcBef>
                <a:spcPts val="0"/>
              </a:spcBef>
            </a:pPr>
            <a:r>
              <a:rPr lang="en-GB" sz="2000" dirty="0"/>
              <a:t>7.3.2	Complement activation</a:t>
            </a:r>
          </a:p>
          <a:p>
            <a:pPr>
              <a:lnSpc>
                <a:spcPct val="120000"/>
              </a:lnSpc>
              <a:spcBef>
                <a:spcPts val="0"/>
              </a:spcBef>
            </a:pPr>
            <a:r>
              <a:rPr lang="en-GB" sz="2000" dirty="0"/>
              <a:t>7.3.3	Opsonization</a:t>
            </a:r>
          </a:p>
          <a:p>
            <a:pPr>
              <a:lnSpc>
                <a:spcPct val="120000"/>
              </a:lnSpc>
              <a:spcBef>
                <a:spcPts val="0"/>
              </a:spcBef>
            </a:pPr>
            <a:r>
              <a:rPr lang="en-GB" sz="2000" dirty="0"/>
              <a:t>7.3.4	ADCC</a:t>
            </a:r>
          </a:p>
          <a:p>
            <a:pPr>
              <a:lnSpc>
                <a:spcPct val="120000"/>
              </a:lnSpc>
              <a:spcBef>
                <a:spcPts val="0"/>
              </a:spcBef>
            </a:pPr>
            <a:r>
              <a:rPr lang="en-GB" sz="2000" dirty="0"/>
              <a:t>7.3.5	Transcytosis and IgA</a:t>
            </a:r>
          </a:p>
        </p:txBody>
      </p:sp>
    </p:spTree>
    <p:extLst>
      <p:ext uri="{BB962C8B-B14F-4D97-AF65-F5344CB8AC3E}">
        <p14:creationId xmlns:p14="http://schemas.microsoft.com/office/powerpoint/2010/main" val="338565551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CC1733-6A38-4175-8C52-12F08169C7B9}"/>
              </a:ext>
            </a:extLst>
          </p:cNvPr>
          <p:cNvSpPr>
            <a:spLocks noGrp="1"/>
          </p:cNvSpPr>
          <p:nvPr>
            <p:ph type="title"/>
          </p:nvPr>
        </p:nvSpPr>
        <p:spPr/>
        <p:txBody>
          <a:bodyPr/>
          <a:lstStyle/>
          <a:p>
            <a:r>
              <a:rPr lang="en-GB"/>
              <a:t>Antibodies: effector functions </a:t>
            </a:r>
            <a:endParaRPr lang="en-GB" dirty="0"/>
          </a:p>
        </p:txBody>
      </p:sp>
      <p:sp>
        <p:nvSpPr>
          <p:cNvPr id="3" name="Content Placeholder 2">
            <a:extLst>
              <a:ext uri="{FF2B5EF4-FFF2-40B4-BE49-F238E27FC236}">
                <a16:creationId xmlns:a16="http://schemas.microsoft.com/office/drawing/2014/main" id="{B2FC0DC9-53FE-4438-A464-BF6962A5D091}"/>
              </a:ext>
            </a:extLst>
          </p:cNvPr>
          <p:cNvSpPr>
            <a:spLocks noGrp="1"/>
          </p:cNvSpPr>
          <p:nvPr>
            <p:ph idx="1"/>
          </p:nvPr>
        </p:nvSpPr>
        <p:spPr/>
        <p:txBody>
          <a:bodyPr>
            <a:normAutofit/>
          </a:bodyPr>
          <a:lstStyle/>
          <a:p>
            <a:r>
              <a:rPr lang="en-GB" dirty="0"/>
              <a:t>Antibodies mediate effector functions: </a:t>
            </a:r>
          </a:p>
          <a:p>
            <a:pPr lvl="1">
              <a:buFont typeface="Courier New" panose="02070309020205020404" pitchFamily="49" charset="0"/>
              <a:buChar char="o"/>
            </a:pPr>
            <a:r>
              <a:rPr lang="en-GB" sz="2000" dirty="0"/>
              <a:t>at distance from their site of induction by circulating in the bloodstream and extracellular fluids</a:t>
            </a:r>
          </a:p>
          <a:p>
            <a:pPr lvl="1">
              <a:buFont typeface="Courier New" panose="02070309020205020404" pitchFamily="49" charset="0"/>
              <a:buChar char="o"/>
            </a:pPr>
            <a:r>
              <a:rPr lang="en-GB" sz="2000" dirty="0"/>
              <a:t>only when bound to the antigen that induced their formation</a:t>
            </a:r>
          </a:p>
          <a:p>
            <a:pPr lvl="1">
              <a:buFont typeface="Courier New" panose="02070309020205020404" pitchFamily="49" charset="0"/>
              <a:buChar char="o"/>
            </a:pPr>
            <a:r>
              <a:rPr lang="en-GB" sz="2000" dirty="0"/>
              <a:t>can cross epithelial barriers (i.e. transcytosis) </a:t>
            </a:r>
          </a:p>
          <a:p>
            <a:pPr lvl="1">
              <a:buFont typeface="Courier New" panose="02070309020205020404" pitchFamily="49" charset="0"/>
              <a:buChar char="o"/>
            </a:pPr>
            <a:endParaRPr lang="en-GB" sz="2000" dirty="0"/>
          </a:p>
          <a:p>
            <a:r>
              <a:rPr lang="en-GB" dirty="0"/>
              <a:t>Not all antibodies mediate all effector functions: antibody-mediated effector functions are dictated by their heavy chain isotype.</a:t>
            </a:r>
          </a:p>
          <a:p>
            <a:endParaRPr lang="en-GB" dirty="0"/>
          </a:p>
          <a:p>
            <a:r>
              <a:rPr lang="en-GB" dirty="0"/>
              <a:t>Antibody effector functions include: </a:t>
            </a:r>
          </a:p>
          <a:p>
            <a:pPr lvl="1">
              <a:buFont typeface="Courier New" panose="02070309020205020404" pitchFamily="49" charset="0"/>
              <a:buChar char="o"/>
            </a:pPr>
            <a:r>
              <a:rPr lang="en-GB" sz="2000" dirty="0"/>
              <a:t>neutralization</a:t>
            </a:r>
          </a:p>
          <a:p>
            <a:pPr lvl="1">
              <a:buFont typeface="Courier New" panose="02070309020205020404" pitchFamily="49" charset="0"/>
              <a:buChar char="o"/>
            </a:pPr>
            <a:r>
              <a:rPr lang="en-GB" sz="2000" dirty="0"/>
              <a:t>complement activation</a:t>
            </a:r>
          </a:p>
          <a:p>
            <a:pPr lvl="1">
              <a:buFont typeface="Courier New" panose="02070309020205020404" pitchFamily="49" charset="0"/>
              <a:buChar char="o"/>
            </a:pPr>
            <a:r>
              <a:rPr lang="en-GB" sz="2000" dirty="0"/>
              <a:t>opsonization</a:t>
            </a:r>
          </a:p>
          <a:p>
            <a:pPr lvl="1">
              <a:buFont typeface="Courier New" panose="02070309020205020404" pitchFamily="49" charset="0"/>
              <a:buChar char="o"/>
            </a:pPr>
            <a:r>
              <a:rPr lang="en-GB" sz="2000" dirty="0"/>
              <a:t>ADCC (antibody-mediated cell-dependent cytotoxicity)</a:t>
            </a:r>
          </a:p>
          <a:p>
            <a:pPr lvl="1">
              <a:buFont typeface="Courier New" panose="02070309020205020404" pitchFamily="49" charset="0"/>
              <a:buChar char="o"/>
            </a:pPr>
            <a:r>
              <a:rPr lang="en-GB" sz="2000" dirty="0"/>
              <a:t>mastocyte activation</a:t>
            </a:r>
          </a:p>
          <a:p>
            <a:endParaRPr lang="en-GB" dirty="0"/>
          </a:p>
        </p:txBody>
      </p:sp>
    </p:spTree>
    <p:extLst>
      <p:ext uri="{BB962C8B-B14F-4D97-AF65-F5344CB8AC3E}">
        <p14:creationId xmlns:p14="http://schemas.microsoft.com/office/powerpoint/2010/main" val="38667401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C03C29-C3FB-475F-87DD-69EA12421E27}"/>
              </a:ext>
            </a:extLst>
          </p:cNvPr>
          <p:cNvSpPr>
            <a:spLocks noGrp="1"/>
          </p:cNvSpPr>
          <p:nvPr>
            <p:ph type="title"/>
          </p:nvPr>
        </p:nvSpPr>
        <p:spPr/>
        <p:txBody>
          <a:bodyPr/>
          <a:lstStyle/>
          <a:p>
            <a:r>
              <a:rPr lang="en-GB" dirty="0"/>
              <a:t>Antibody function: Neutralization </a:t>
            </a:r>
          </a:p>
        </p:txBody>
      </p:sp>
      <p:sp>
        <p:nvSpPr>
          <p:cNvPr id="3" name="Content Placeholder 2">
            <a:extLst>
              <a:ext uri="{FF2B5EF4-FFF2-40B4-BE49-F238E27FC236}">
                <a16:creationId xmlns:a16="http://schemas.microsoft.com/office/drawing/2014/main" id="{EDC9E0BF-BB79-4EF3-8575-974117F2132D}"/>
              </a:ext>
            </a:extLst>
          </p:cNvPr>
          <p:cNvSpPr>
            <a:spLocks noGrp="1"/>
          </p:cNvSpPr>
          <p:nvPr>
            <p:ph idx="1"/>
          </p:nvPr>
        </p:nvSpPr>
        <p:spPr/>
        <p:txBody>
          <a:bodyPr/>
          <a:lstStyle/>
          <a:p>
            <a:pPr marL="0" indent="0">
              <a:buNone/>
            </a:pPr>
            <a:r>
              <a:rPr lang="en-US" dirty="0"/>
              <a:t>Process whereby antibodies</a:t>
            </a:r>
          </a:p>
          <a:p>
            <a:r>
              <a:rPr lang="en-US" dirty="0"/>
              <a:t>bind to bacteria and viruses and inhibit their infectivity. </a:t>
            </a:r>
          </a:p>
          <a:p>
            <a:r>
              <a:rPr lang="en-US" dirty="0"/>
              <a:t>interfere with the biological activities of bacterial toxins by preventing their interaction with their cellular receptor. </a:t>
            </a:r>
          </a:p>
          <a:p>
            <a:r>
              <a:rPr lang="fr-FR" b="1" dirty="0"/>
              <a:t>IgM and high-</a:t>
            </a:r>
            <a:r>
              <a:rPr lang="fr-FR" b="1" dirty="0" err="1"/>
              <a:t>affinity</a:t>
            </a:r>
            <a:r>
              <a:rPr lang="fr-FR" b="1" dirty="0"/>
              <a:t> IgG and </a:t>
            </a:r>
            <a:r>
              <a:rPr lang="fr-FR" b="1" dirty="0" err="1"/>
              <a:t>IgA</a:t>
            </a:r>
            <a:r>
              <a:rPr lang="fr-FR" b="1" dirty="0"/>
              <a:t> </a:t>
            </a:r>
            <a:r>
              <a:rPr lang="fr-FR" dirty="0"/>
              <a:t>are efficient for </a:t>
            </a:r>
            <a:r>
              <a:rPr lang="fr-FR" dirty="0" err="1"/>
              <a:t>neutralization</a:t>
            </a:r>
            <a:r>
              <a:rPr lang="fr-FR" dirty="0"/>
              <a:t>.</a:t>
            </a:r>
            <a:endParaRPr lang="en-GB" dirty="0"/>
          </a:p>
        </p:txBody>
      </p:sp>
      <p:graphicFrame>
        <p:nvGraphicFramePr>
          <p:cNvPr id="15" name="Table 14">
            <a:extLst>
              <a:ext uri="{FF2B5EF4-FFF2-40B4-BE49-F238E27FC236}">
                <a16:creationId xmlns:a16="http://schemas.microsoft.com/office/drawing/2014/main" id="{6748649E-9804-4C5D-BBF0-B7945795E562}"/>
              </a:ext>
            </a:extLst>
          </p:cNvPr>
          <p:cNvGraphicFramePr>
            <a:graphicFrameLocks noGrp="1"/>
          </p:cNvGraphicFramePr>
          <p:nvPr>
            <p:extLst>
              <p:ext uri="{D42A27DB-BD31-4B8C-83A1-F6EECF244321}">
                <p14:modId xmlns:p14="http://schemas.microsoft.com/office/powerpoint/2010/main" val="3417343866"/>
              </p:ext>
            </p:extLst>
          </p:nvPr>
        </p:nvGraphicFramePr>
        <p:xfrm>
          <a:off x="536448" y="4654868"/>
          <a:ext cx="8071104" cy="1949005"/>
        </p:xfrm>
        <a:graphic>
          <a:graphicData uri="http://schemas.openxmlformats.org/drawingml/2006/table">
            <a:tbl>
              <a:tblPr firstRow="1" firstCol="1" bandRow="1">
                <a:tableStyleId>{C083E6E3-FA7D-4D7B-A595-EF9225AFEA82}</a:tableStyleId>
              </a:tblPr>
              <a:tblGrid>
                <a:gridCol w="705907">
                  <a:extLst>
                    <a:ext uri="{9D8B030D-6E8A-4147-A177-3AD203B41FA5}">
                      <a16:colId xmlns:a16="http://schemas.microsoft.com/office/drawing/2014/main" val="2004276955"/>
                    </a:ext>
                  </a:extLst>
                </a:gridCol>
                <a:gridCol w="1135085">
                  <a:extLst>
                    <a:ext uri="{9D8B030D-6E8A-4147-A177-3AD203B41FA5}">
                      <a16:colId xmlns:a16="http://schemas.microsoft.com/office/drawing/2014/main" val="2234541593"/>
                    </a:ext>
                  </a:extLst>
                </a:gridCol>
                <a:gridCol w="1121664">
                  <a:extLst>
                    <a:ext uri="{9D8B030D-6E8A-4147-A177-3AD203B41FA5}">
                      <a16:colId xmlns:a16="http://schemas.microsoft.com/office/drawing/2014/main" val="1079649525"/>
                    </a:ext>
                  </a:extLst>
                </a:gridCol>
                <a:gridCol w="1097280">
                  <a:extLst>
                    <a:ext uri="{9D8B030D-6E8A-4147-A177-3AD203B41FA5}">
                      <a16:colId xmlns:a16="http://schemas.microsoft.com/office/drawing/2014/main" val="2849122557"/>
                    </a:ext>
                  </a:extLst>
                </a:gridCol>
                <a:gridCol w="539115">
                  <a:extLst>
                    <a:ext uri="{9D8B030D-6E8A-4147-A177-3AD203B41FA5}">
                      <a16:colId xmlns:a16="http://schemas.microsoft.com/office/drawing/2014/main" val="1455648801"/>
                    </a:ext>
                  </a:extLst>
                </a:gridCol>
                <a:gridCol w="1082421">
                  <a:extLst>
                    <a:ext uri="{9D8B030D-6E8A-4147-A177-3AD203B41FA5}">
                      <a16:colId xmlns:a16="http://schemas.microsoft.com/office/drawing/2014/main" val="3577202566"/>
                    </a:ext>
                  </a:extLst>
                </a:gridCol>
                <a:gridCol w="694944">
                  <a:extLst>
                    <a:ext uri="{9D8B030D-6E8A-4147-A177-3AD203B41FA5}">
                      <a16:colId xmlns:a16="http://schemas.microsoft.com/office/drawing/2014/main" val="444769180"/>
                    </a:ext>
                  </a:extLst>
                </a:gridCol>
                <a:gridCol w="865632">
                  <a:extLst>
                    <a:ext uri="{9D8B030D-6E8A-4147-A177-3AD203B41FA5}">
                      <a16:colId xmlns:a16="http://schemas.microsoft.com/office/drawing/2014/main" val="2404812576"/>
                    </a:ext>
                  </a:extLst>
                </a:gridCol>
                <a:gridCol w="829056">
                  <a:extLst>
                    <a:ext uri="{9D8B030D-6E8A-4147-A177-3AD203B41FA5}">
                      <a16:colId xmlns:a16="http://schemas.microsoft.com/office/drawing/2014/main" val="1285212685"/>
                    </a:ext>
                  </a:extLst>
                </a:gridCol>
              </a:tblGrid>
              <a:tr h="758380">
                <a:tc>
                  <a:txBody>
                    <a:bodyPr/>
                    <a:lstStyle/>
                    <a:p>
                      <a:pPr algn="ctr" rtl="0" fontAlgn="b"/>
                      <a:r>
                        <a:rPr lang="en-GB" sz="1400" u="none" strike="noStrike" dirty="0">
                          <a:effectLst/>
                        </a:rPr>
                        <a:t>Isotype</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Pathogen neutralization</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Complement activation</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Binding to macrophages</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ADCC</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Activation of mast cells</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Serum (%)</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Mucosal secretions</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Placental transfer</a:t>
                      </a:r>
                      <a:endParaRPr lang="en-GB" sz="1400" b="1" i="0" u="none" strike="noStrike" dirty="0">
                        <a:solidFill>
                          <a:srgbClr val="000000"/>
                        </a:solidFill>
                        <a:effectLst/>
                        <a:latin typeface="Calibri Light" panose="020F0302020204030204" pitchFamily="34" charset="0"/>
                      </a:endParaRPr>
                    </a:p>
                  </a:txBody>
                  <a:tcPr marL="45720" marR="45720" anchor="ctr"/>
                </a:tc>
                <a:extLst>
                  <a:ext uri="{0D108BD9-81ED-4DB2-BD59-A6C34878D82A}">
                    <a16:rowId xmlns:a16="http://schemas.microsoft.com/office/drawing/2014/main" val="2911551645"/>
                  </a:ext>
                </a:extLst>
              </a:tr>
              <a:tr h="238125">
                <a:tc>
                  <a:txBody>
                    <a:bodyPr/>
                    <a:lstStyle/>
                    <a:p>
                      <a:pPr algn="ctr" rtl="0" fontAlgn="b"/>
                      <a:r>
                        <a:rPr lang="en-GB" sz="1400" u="none" strike="noStrike">
                          <a:effectLst/>
                        </a:rPr>
                        <a:t>IgM</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10</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158117894"/>
                  </a:ext>
                </a:extLst>
              </a:tr>
              <a:tr h="238125">
                <a:tc>
                  <a:txBody>
                    <a:bodyPr/>
                    <a:lstStyle/>
                    <a:p>
                      <a:pPr algn="ctr" rtl="0" fontAlgn="b"/>
                      <a:r>
                        <a:rPr lang="en-GB" sz="1400" u="none" strike="noStrike">
                          <a:effectLst/>
                        </a:rPr>
                        <a:t>IgD</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0.2</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303013590"/>
                  </a:ext>
                </a:extLst>
              </a:tr>
              <a:tr h="238125">
                <a:tc>
                  <a:txBody>
                    <a:bodyPr/>
                    <a:lstStyle/>
                    <a:p>
                      <a:pPr algn="ctr" rtl="0" fontAlgn="b"/>
                      <a:r>
                        <a:rPr lang="en-GB" sz="1400" u="none" strike="noStrike">
                          <a:effectLst/>
                        </a:rPr>
                        <a:t>IgG</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75</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3707201990"/>
                  </a:ext>
                </a:extLst>
              </a:tr>
              <a:tr h="238125">
                <a:tc>
                  <a:txBody>
                    <a:bodyPr/>
                    <a:lstStyle/>
                    <a:p>
                      <a:pPr algn="ctr" rtl="0" fontAlgn="b"/>
                      <a:r>
                        <a:rPr lang="en-GB" sz="1400" u="none" strike="noStrike">
                          <a:effectLst/>
                        </a:rPr>
                        <a:t>IgA</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dirty="0">
                          <a:effectLst/>
                        </a:rPr>
                        <a:t>-</a:t>
                      </a:r>
                      <a:endParaRPr lang="en-GB" sz="1400" b="0" i="0" u="none" strike="noStrike" dirty="0">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15</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3524080380"/>
                  </a:ext>
                </a:extLst>
              </a:tr>
              <a:tr h="238125">
                <a:tc>
                  <a:txBody>
                    <a:bodyPr/>
                    <a:lstStyle/>
                    <a:p>
                      <a:pPr algn="ctr" rtl="0" fontAlgn="b"/>
                      <a:r>
                        <a:rPr lang="en-GB" sz="1400" u="none" strike="noStrike">
                          <a:effectLst/>
                        </a:rPr>
                        <a:t>IgE</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0.004</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dirty="0">
                          <a:effectLst/>
                        </a:rPr>
                        <a:t>-</a:t>
                      </a:r>
                      <a:endParaRPr lang="en-GB" sz="1400" b="0" i="0" u="none" strike="noStrike" dirty="0">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3008217575"/>
                  </a:ext>
                </a:extLst>
              </a:tr>
            </a:tbl>
          </a:graphicData>
        </a:graphic>
      </p:graphicFrame>
      <p:sp>
        <p:nvSpPr>
          <p:cNvPr id="16" name="Rectangle 15">
            <a:extLst>
              <a:ext uri="{FF2B5EF4-FFF2-40B4-BE49-F238E27FC236}">
                <a16:creationId xmlns:a16="http://schemas.microsoft.com/office/drawing/2014/main" id="{E430DB7E-03FE-4C6E-95CA-04E6E2BC4702}"/>
              </a:ext>
            </a:extLst>
          </p:cNvPr>
          <p:cNvSpPr/>
          <p:nvPr/>
        </p:nvSpPr>
        <p:spPr>
          <a:xfrm>
            <a:off x="1228223" y="4654867"/>
            <a:ext cx="1197986" cy="1949005"/>
          </a:xfrm>
          <a:prstGeom prst="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a:extLst>
              <a:ext uri="{FF2B5EF4-FFF2-40B4-BE49-F238E27FC236}">
                <a16:creationId xmlns:a16="http://schemas.microsoft.com/office/drawing/2014/main" id="{DAD4BC48-449B-45AA-BBF8-E03F33CEC880}"/>
              </a:ext>
            </a:extLst>
          </p:cNvPr>
          <p:cNvSpPr/>
          <p:nvPr/>
        </p:nvSpPr>
        <p:spPr>
          <a:xfrm>
            <a:off x="2432306" y="4516787"/>
            <a:ext cx="6205726" cy="22677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8" name="Group 17">
            <a:extLst>
              <a:ext uri="{FF2B5EF4-FFF2-40B4-BE49-F238E27FC236}">
                <a16:creationId xmlns:a16="http://schemas.microsoft.com/office/drawing/2014/main" id="{EA0DCD1F-E392-4408-BC84-C8BBC01EB149}"/>
              </a:ext>
            </a:extLst>
          </p:cNvPr>
          <p:cNvGrpSpPr/>
          <p:nvPr/>
        </p:nvGrpSpPr>
        <p:grpSpPr>
          <a:xfrm>
            <a:off x="2818263" y="3714884"/>
            <a:ext cx="5819769" cy="2888988"/>
            <a:chOff x="233629" y="3380138"/>
            <a:chExt cx="5819769" cy="2888988"/>
          </a:xfrm>
        </p:grpSpPr>
        <p:pic>
          <p:nvPicPr>
            <p:cNvPr id="7" name="Picture 9">
              <a:extLst>
                <a:ext uri="{FF2B5EF4-FFF2-40B4-BE49-F238E27FC236}">
                  <a16:creationId xmlns:a16="http://schemas.microsoft.com/office/drawing/2014/main" id="{69979AAC-0B2B-4FD4-8E0E-1A11DBDFDA6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40390" t="18652" r="30782" b="45508"/>
            <a:stretch>
              <a:fillRect/>
            </a:stretch>
          </p:blipFill>
          <p:spPr bwMode="auto">
            <a:xfrm>
              <a:off x="233629" y="3380139"/>
              <a:ext cx="2904732" cy="28889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8" name="Picture 10">
              <a:extLst>
                <a:ext uri="{FF2B5EF4-FFF2-40B4-BE49-F238E27FC236}">
                  <a16:creationId xmlns:a16="http://schemas.microsoft.com/office/drawing/2014/main" id="{94D85137-66DD-496F-910D-ACF4B4DF47B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40469" t="18750" r="31015" b="45605"/>
            <a:stretch>
              <a:fillRect/>
            </a:stretch>
          </p:blipFill>
          <p:spPr bwMode="auto">
            <a:xfrm>
              <a:off x="3166818" y="3380138"/>
              <a:ext cx="2886580" cy="288658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9" name="TextBox 8">
              <a:extLst>
                <a:ext uri="{FF2B5EF4-FFF2-40B4-BE49-F238E27FC236}">
                  <a16:creationId xmlns:a16="http://schemas.microsoft.com/office/drawing/2014/main" id="{5EB67179-A6CB-4D8A-AFCB-45C47671B046}"/>
                </a:ext>
              </a:extLst>
            </p:cNvPr>
            <p:cNvSpPr txBox="1"/>
            <p:nvPr/>
          </p:nvSpPr>
          <p:spPr>
            <a:xfrm>
              <a:off x="2232612" y="3788507"/>
              <a:ext cx="649217" cy="246221"/>
            </a:xfrm>
            <a:prstGeom prst="rect">
              <a:avLst/>
            </a:prstGeom>
            <a:solidFill>
              <a:schemeClr val="bg1"/>
            </a:solidFill>
          </p:spPr>
          <p:txBody>
            <a:bodyPr wrap="none" lIns="0" tIns="0" rIns="0" bIns="0" rtlCol="0">
              <a:spAutoFit/>
            </a:bodyPr>
            <a:lstStyle/>
            <a:p>
              <a:r>
                <a:rPr lang="fr-CH" sz="1600" dirty="0" err="1"/>
                <a:t>adhesin</a:t>
              </a:r>
              <a:endParaRPr lang="en-GB" sz="1600" dirty="0"/>
            </a:p>
          </p:txBody>
        </p:sp>
        <p:sp>
          <p:nvSpPr>
            <p:cNvPr id="10" name="TextBox 9">
              <a:extLst>
                <a:ext uri="{FF2B5EF4-FFF2-40B4-BE49-F238E27FC236}">
                  <a16:creationId xmlns:a16="http://schemas.microsoft.com/office/drawing/2014/main" id="{85AA7636-7CAE-4D40-982F-D800814048B3}"/>
                </a:ext>
              </a:extLst>
            </p:cNvPr>
            <p:cNvSpPr txBox="1"/>
            <p:nvPr/>
          </p:nvSpPr>
          <p:spPr>
            <a:xfrm>
              <a:off x="1829880" y="4689317"/>
              <a:ext cx="944879" cy="492443"/>
            </a:xfrm>
            <a:prstGeom prst="rect">
              <a:avLst/>
            </a:prstGeom>
            <a:solidFill>
              <a:schemeClr val="bg1"/>
            </a:solidFill>
          </p:spPr>
          <p:txBody>
            <a:bodyPr wrap="square" lIns="0" tIns="0" rIns="0" bIns="0" rtlCol="0">
              <a:spAutoFit/>
            </a:bodyPr>
            <a:lstStyle/>
            <a:p>
              <a:r>
                <a:rPr lang="fr-CH" sz="1600" dirty="0" err="1"/>
                <a:t>adhesin</a:t>
              </a:r>
              <a:r>
                <a:rPr lang="fr-CH" sz="1600" dirty="0"/>
                <a:t> </a:t>
              </a:r>
              <a:r>
                <a:rPr lang="fr-CH" sz="1600" dirty="0" err="1"/>
                <a:t>receptor</a:t>
              </a:r>
              <a:endParaRPr lang="en-GB" sz="1600" dirty="0"/>
            </a:p>
          </p:txBody>
        </p:sp>
        <p:sp>
          <p:nvSpPr>
            <p:cNvPr id="11" name="TextBox 10">
              <a:extLst>
                <a:ext uri="{FF2B5EF4-FFF2-40B4-BE49-F238E27FC236}">
                  <a16:creationId xmlns:a16="http://schemas.microsoft.com/office/drawing/2014/main" id="{3F1B3AD2-BF37-46C1-9F47-8273863993E0}"/>
                </a:ext>
              </a:extLst>
            </p:cNvPr>
            <p:cNvSpPr txBox="1"/>
            <p:nvPr/>
          </p:nvSpPr>
          <p:spPr>
            <a:xfrm>
              <a:off x="3717908" y="3517521"/>
              <a:ext cx="1784399" cy="246221"/>
            </a:xfrm>
            <a:prstGeom prst="rect">
              <a:avLst/>
            </a:prstGeom>
            <a:solidFill>
              <a:schemeClr val="bg1"/>
            </a:solidFill>
          </p:spPr>
          <p:txBody>
            <a:bodyPr wrap="none" lIns="0" tIns="0" rIns="0" bIns="0" rtlCol="0">
              <a:spAutoFit/>
            </a:bodyPr>
            <a:lstStyle/>
            <a:p>
              <a:r>
                <a:rPr lang="fr-CH" sz="1600" dirty="0" err="1"/>
                <a:t>Neutralizing</a:t>
              </a:r>
              <a:r>
                <a:rPr lang="fr-CH" sz="1600" dirty="0"/>
                <a:t> </a:t>
              </a:r>
              <a:r>
                <a:rPr lang="fr-CH" sz="1600" dirty="0" err="1"/>
                <a:t>antibody</a:t>
              </a:r>
              <a:endParaRPr lang="en-GB" sz="1600" dirty="0"/>
            </a:p>
          </p:txBody>
        </p:sp>
      </p:grpSp>
    </p:spTree>
    <p:extLst>
      <p:ext uri="{BB962C8B-B14F-4D97-AF65-F5344CB8AC3E}">
        <p14:creationId xmlns:p14="http://schemas.microsoft.com/office/powerpoint/2010/main" val="309916055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D0B870-6FCF-4841-88D7-C93933CFF735}"/>
              </a:ext>
            </a:extLst>
          </p:cNvPr>
          <p:cNvSpPr>
            <a:spLocks noGrp="1"/>
          </p:cNvSpPr>
          <p:nvPr>
            <p:ph type="title"/>
          </p:nvPr>
        </p:nvSpPr>
        <p:spPr/>
        <p:txBody>
          <a:bodyPr/>
          <a:lstStyle/>
          <a:p>
            <a:r>
              <a:rPr lang="en-GB"/>
              <a:t>Antibody function: Complement activation </a:t>
            </a:r>
          </a:p>
        </p:txBody>
      </p:sp>
      <p:sp>
        <p:nvSpPr>
          <p:cNvPr id="3" name="Content Placeholder 2">
            <a:extLst>
              <a:ext uri="{FF2B5EF4-FFF2-40B4-BE49-F238E27FC236}">
                <a16:creationId xmlns:a16="http://schemas.microsoft.com/office/drawing/2014/main" id="{75D0C6F6-DD13-49C3-825E-B5E43A45FE29}"/>
              </a:ext>
            </a:extLst>
          </p:cNvPr>
          <p:cNvSpPr>
            <a:spLocks noGrp="1"/>
          </p:cNvSpPr>
          <p:nvPr>
            <p:ph idx="1"/>
          </p:nvPr>
        </p:nvSpPr>
        <p:spPr>
          <a:xfrm>
            <a:off x="233629" y="865069"/>
            <a:ext cx="6691427" cy="5365216"/>
          </a:xfrm>
        </p:spPr>
        <p:txBody>
          <a:bodyPr>
            <a:normAutofit/>
          </a:bodyPr>
          <a:lstStyle/>
          <a:p>
            <a:pPr marL="0" indent="0">
              <a:spcBef>
                <a:spcPts val="600"/>
              </a:spcBef>
              <a:buNone/>
            </a:pPr>
            <a:r>
              <a:rPr lang="en-GB" sz="1800"/>
              <a:t>Process whereby antibodies</a:t>
            </a:r>
          </a:p>
          <a:p>
            <a:pPr>
              <a:spcBef>
                <a:spcPts val="600"/>
              </a:spcBef>
            </a:pPr>
            <a:r>
              <a:rPr lang="en-GB" sz="1800"/>
              <a:t>bind to pathogens, fix </a:t>
            </a:r>
            <a:r>
              <a:rPr lang="en-GB" sz="1800" b="1"/>
              <a:t>C1q component</a:t>
            </a:r>
            <a:r>
              <a:rPr lang="en-GB" sz="1800"/>
              <a:t>, and activate the complement cascade via the </a:t>
            </a:r>
            <a:r>
              <a:rPr lang="en-GB" sz="1800" b="1"/>
              <a:t>classical pathway</a:t>
            </a:r>
          </a:p>
          <a:p>
            <a:pPr>
              <a:spcBef>
                <a:spcPts val="600"/>
              </a:spcBef>
            </a:pPr>
            <a:r>
              <a:rPr lang="en-GB" sz="1800"/>
              <a:t>trigger the covalent </a:t>
            </a:r>
            <a:r>
              <a:rPr lang="en-GB" sz="1800" b="1"/>
              <a:t>deposition of C3b </a:t>
            </a:r>
            <a:r>
              <a:rPr lang="en-GB" sz="1800"/>
              <a:t>components onto pathogens, which prepares them  for ingestion by phagocytes. </a:t>
            </a:r>
          </a:p>
          <a:p>
            <a:pPr>
              <a:spcBef>
                <a:spcPts val="600"/>
              </a:spcBef>
            </a:pPr>
            <a:r>
              <a:rPr lang="en-GB" sz="1800"/>
              <a:t>promote </a:t>
            </a:r>
            <a:r>
              <a:rPr lang="en-GB" sz="1800" b="1"/>
              <a:t>assembly of the membrane attack complex (MAC) </a:t>
            </a:r>
            <a:r>
              <a:rPr lang="en-GB" sz="1800"/>
              <a:t>and the death of pathogen by osmotic lysis </a:t>
            </a:r>
          </a:p>
          <a:p>
            <a:pPr>
              <a:spcBef>
                <a:spcPts val="600"/>
              </a:spcBef>
            </a:pPr>
            <a:r>
              <a:rPr lang="en-GB" sz="1800"/>
              <a:t>Only </a:t>
            </a:r>
            <a:r>
              <a:rPr lang="en-GB" sz="1800" b="1"/>
              <a:t>IgM and IgG </a:t>
            </a:r>
            <a:r>
              <a:rPr lang="en-GB" sz="1800"/>
              <a:t>can fix the C1q component and activate the complement system via the classical pathway. </a:t>
            </a:r>
          </a:p>
          <a:p>
            <a:pPr>
              <a:spcBef>
                <a:spcPts val="600"/>
              </a:spcBef>
            </a:pPr>
            <a:r>
              <a:rPr lang="en-GB" sz="1800"/>
              <a:t>The pentameric nature of IgM molecules makes them better activators than IgG. </a:t>
            </a:r>
          </a:p>
        </p:txBody>
      </p:sp>
      <p:graphicFrame>
        <p:nvGraphicFramePr>
          <p:cNvPr id="13" name="Table 12">
            <a:extLst>
              <a:ext uri="{FF2B5EF4-FFF2-40B4-BE49-F238E27FC236}">
                <a16:creationId xmlns:a16="http://schemas.microsoft.com/office/drawing/2014/main" id="{B6DEA057-3C01-4D02-876D-0626EEAF8712}"/>
              </a:ext>
            </a:extLst>
          </p:cNvPr>
          <p:cNvGraphicFramePr>
            <a:graphicFrameLocks noGrp="1"/>
          </p:cNvGraphicFramePr>
          <p:nvPr>
            <p:extLst>
              <p:ext uri="{D42A27DB-BD31-4B8C-83A1-F6EECF244321}">
                <p14:modId xmlns:p14="http://schemas.microsoft.com/office/powerpoint/2010/main" val="3086801831"/>
              </p:ext>
            </p:extLst>
          </p:nvPr>
        </p:nvGraphicFramePr>
        <p:xfrm>
          <a:off x="536448" y="4654868"/>
          <a:ext cx="8071104" cy="1949005"/>
        </p:xfrm>
        <a:graphic>
          <a:graphicData uri="http://schemas.openxmlformats.org/drawingml/2006/table">
            <a:tbl>
              <a:tblPr firstRow="1" firstCol="1" bandRow="1">
                <a:tableStyleId>{C083E6E3-FA7D-4D7B-A595-EF9225AFEA82}</a:tableStyleId>
              </a:tblPr>
              <a:tblGrid>
                <a:gridCol w="705907">
                  <a:extLst>
                    <a:ext uri="{9D8B030D-6E8A-4147-A177-3AD203B41FA5}">
                      <a16:colId xmlns:a16="http://schemas.microsoft.com/office/drawing/2014/main" val="2004276955"/>
                    </a:ext>
                  </a:extLst>
                </a:gridCol>
                <a:gridCol w="1135085">
                  <a:extLst>
                    <a:ext uri="{9D8B030D-6E8A-4147-A177-3AD203B41FA5}">
                      <a16:colId xmlns:a16="http://schemas.microsoft.com/office/drawing/2014/main" val="2234541593"/>
                    </a:ext>
                  </a:extLst>
                </a:gridCol>
                <a:gridCol w="1121664">
                  <a:extLst>
                    <a:ext uri="{9D8B030D-6E8A-4147-A177-3AD203B41FA5}">
                      <a16:colId xmlns:a16="http://schemas.microsoft.com/office/drawing/2014/main" val="1079649525"/>
                    </a:ext>
                  </a:extLst>
                </a:gridCol>
                <a:gridCol w="1097280">
                  <a:extLst>
                    <a:ext uri="{9D8B030D-6E8A-4147-A177-3AD203B41FA5}">
                      <a16:colId xmlns:a16="http://schemas.microsoft.com/office/drawing/2014/main" val="2849122557"/>
                    </a:ext>
                  </a:extLst>
                </a:gridCol>
                <a:gridCol w="539115">
                  <a:extLst>
                    <a:ext uri="{9D8B030D-6E8A-4147-A177-3AD203B41FA5}">
                      <a16:colId xmlns:a16="http://schemas.microsoft.com/office/drawing/2014/main" val="1455648801"/>
                    </a:ext>
                  </a:extLst>
                </a:gridCol>
                <a:gridCol w="1082421">
                  <a:extLst>
                    <a:ext uri="{9D8B030D-6E8A-4147-A177-3AD203B41FA5}">
                      <a16:colId xmlns:a16="http://schemas.microsoft.com/office/drawing/2014/main" val="3577202566"/>
                    </a:ext>
                  </a:extLst>
                </a:gridCol>
                <a:gridCol w="694944">
                  <a:extLst>
                    <a:ext uri="{9D8B030D-6E8A-4147-A177-3AD203B41FA5}">
                      <a16:colId xmlns:a16="http://schemas.microsoft.com/office/drawing/2014/main" val="444769180"/>
                    </a:ext>
                  </a:extLst>
                </a:gridCol>
                <a:gridCol w="865632">
                  <a:extLst>
                    <a:ext uri="{9D8B030D-6E8A-4147-A177-3AD203B41FA5}">
                      <a16:colId xmlns:a16="http://schemas.microsoft.com/office/drawing/2014/main" val="2404812576"/>
                    </a:ext>
                  </a:extLst>
                </a:gridCol>
                <a:gridCol w="829056">
                  <a:extLst>
                    <a:ext uri="{9D8B030D-6E8A-4147-A177-3AD203B41FA5}">
                      <a16:colId xmlns:a16="http://schemas.microsoft.com/office/drawing/2014/main" val="1285212685"/>
                    </a:ext>
                  </a:extLst>
                </a:gridCol>
              </a:tblGrid>
              <a:tr h="758380">
                <a:tc>
                  <a:txBody>
                    <a:bodyPr/>
                    <a:lstStyle/>
                    <a:p>
                      <a:pPr algn="ctr" rtl="0" fontAlgn="b"/>
                      <a:r>
                        <a:rPr lang="en-GB" sz="1400" u="none" strike="noStrike" dirty="0">
                          <a:effectLst/>
                        </a:rPr>
                        <a:t>Isotype</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Pathogen neutralization</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Complement activation</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Binding to macrophages</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ADCC</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Activation of mast cells</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Serum (%)</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Mucosal secretions</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Placental transfer</a:t>
                      </a:r>
                      <a:endParaRPr lang="en-GB" sz="1400" b="1" i="0" u="none" strike="noStrike" dirty="0">
                        <a:solidFill>
                          <a:srgbClr val="000000"/>
                        </a:solidFill>
                        <a:effectLst/>
                        <a:latin typeface="Calibri Light" panose="020F0302020204030204" pitchFamily="34" charset="0"/>
                      </a:endParaRPr>
                    </a:p>
                  </a:txBody>
                  <a:tcPr marL="45720" marR="45720" anchor="ctr"/>
                </a:tc>
                <a:extLst>
                  <a:ext uri="{0D108BD9-81ED-4DB2-BD59-A6C34878D82A}">
                    <a16:rowId xmlns:a16="http://schemas.microsoft.com/office/drawing/2014/main" val="2911551645"/>
                  </a:ext>
                </a:extLst>
              </a:tr>
              <a:tr h="238125">
                <a:tc>
                  <a:txBody>
                    <a:bodyPr/>
                    <a:lstStyle/>
                    <a:p>
                      <a:pPr algn="ctr" rtl="0" fontAlgn="b"/>
                      <a:r>
                        <a:rPr lang="en-GB" sz="1400" u="none" strike="noStrike">
                          <a:effectLst/>
                        </a:rPr>
                        <a:t>IgM</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10</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158117894"/>
                  </a:ext>
                </a:extLst>
              </a:tr>
              <a:tr h="238125">
                <a:tc>
                  <a:txBody>
                    <a:bodyPr/>
                    <a:lstStyle/>
                    <a:p>
                      <a:pPr algn="ctr" rtl="0" fontAlgn="b"/>
                      <a:r>
                        <a:rPr lang="en-GB" sz="1400" u="none" strike="noStrike">
                          <a:effectLst/>
                        </a:rPr>
                        <a:t>IgD</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0.2</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303013590"/>
                  </a:ext>
                </a:extLst>
              </a:tr>
              <a:tr h="238125">
                <a:tc>
                  <a:txBody>
                    <a:bodyPr/>
                    <a:lstStyle/>
                    <a:p>
                      <a:pPr algn="ctr" rtl="0" fontAlgn="b"/>
                      <a:r>
                        <a:rPr lang="en-GB" sz="1400" u="none" strike="noStrike">
                          <a:effectLst/>
                        </a:rPr>
                        <a:t>IgG</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75</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3707201990"/>
                  </a:ext>
                </a:extLst>
              </a:tr>
              <a:tr h="238125">
                <a:tc>
                  <a:txBody>
                    <a:bodyPr/>
                    <a:lstStyle/>
                    <a:p>
                      <a:pPr algn="ctr" rtl="0" fontAlgn="b"/>
                      <a:r>
                        <a:rPr lang="en-GB" sz="1400" u="none" strike="noStrike">
                          <a:effectLst/>
                        </a:rPr>
                        <a:t>IgA</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dirty="0">
                          <a:effectLst/>
                        </a:rPr>
                        <a:t>-</a:t>
                      </a:r>
                      <a:endParaRPr lang="en-GB" sz="1400" b="0" i="0" u="none" strike="noStrike" dirty="0">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15</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3524080380"/>
                  </a:ext>
                </a:extLst>
              </a:tr>
              <a:tr h="238125">
                <a:tc>
                  <a:txBody>
                    <a:bodyPr/>
                    <a:lstStyle/>
                    <a:p>
                      <a:pPr algn="ctr" rtl="0" fontAlgn="b"/>
                      <a:r>
                        <a:rPr lang="en-GB" sz="1400" u="none" strike="noStrike">
                          <a:effectLst/>
                        </a:rPr>
                        <a:t>IgE</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0.004</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dirty="0">
                          <a:effectLst/>
                        </a:rPr>
                        <a:t>-</a:t>
                      </a:r>
                      <a:endParaRPr lang="en-GB" sz="1400" b="0" i="0" u="none" strike="noStrike" dirty="0">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3008217575"/>
                  </a:ext>
                </a:extLst>
              </a:tr>
            </a:tbl>
          </a:graphicData>
        </a:graphic>
      </p:graphicFrame>
      <p:sp>
        <p:nvSpPr>
          <p:cNvPr id="14" name="Rectangle 13">
            <a:extLst>
              <a:ext uri="{FF2B5EF4-FFF2-40B4-BE49-F238E27FC236}">
                <a16:creationId xmlns:a16="http://schemas.microsoft.com/office/drawing/2014/main" id="{BB011AB5-BE48-4DF0-BEAC-8D8026258084}"/>
              </a:ext>
            </a:extLst>
          </p:cNvPr>
          <p:cNvSpPr/>
          <p:nvPr/>
        </p:nvSpPr>
        <p:spPr>
          <a:xfrm>
            <a:off x="2398051" y="4629412"/>
            <a:ext cx="1088862" cy="1949005"/>
          </a:xfrm>
          <a:prstGeom prst="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a:extLst>
              <a:ext uri="{FF2B5EF4-FFF2-40B4-BE49-F238E27FC236}">
                <a16:creationId xmlns:a16="http://schemas.microsoft.com/office/drawing/2014/main" id="{1E12999E-2304-42EB-979B-6CAFE7B03CAD}"/>
              </a:ext>
            </a:extLst>
          </p:cNvPr>
          <p:cNvSpPr/>
          <p:nvPr/>
        </p:nvSpPr>
        <p:spPr>
          <a:xfrm>
            <a:off x="3511298" y="4470058"/>
            <a:ext cx="5145022" cy="22677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Picture 11">
            <a:extLst>
              <a:ext uri="{FF2B5EF4-FFF2-40B4-BE49-F238E27FC236}">
                <a16:creationId xmlns:a16="http://schemas.microsoft.com/office/drawing/2014/main" id="{D2BAC1A6-C241-42B4-A706-4CB03565D8D3}"/>
              </a:ext>
            </a:extLst>
          </p:cNvPr>
          <p:cNvPicPr>
            <a:picLocks noChangeAspect="1"/>
          </p:cNvPicPr>
          <p:nvPr/>
        </p:nvPicPr>
        <p:blipFill>
          <a:blip r:embed="rId2"/>
          <a:stretch>
            <a:fillRect/>
          </a:stretch>
        </p:blipFill>
        <p:spPr>
          <a:xfrm>
            <a:off x="3925569" y="2779927"/>
            <a:ext cx="4904935" cy="3979370"/>
          </a:xfrm>
          <a:prstGeom prst="rect">
            <a:avLst/>
          </a:prstGeom>
        </p:spPr>
      </p:pic>
    </p:spTree>
    <p:extLst>
      <p:ext uri="{BB962C8B-B14F-4D97-AF65-F5344CB8AC3E}">
        <p14:creationId xmlns:p14="http://schemas.microsoft.com/office/powerpoint/2010/main" val="153055149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8B06A3-6D9C-43BF-ABA7-8530C6789D57}"/>
              </a:ext>
            </a:extLst>
          </p:cNvPr>
          <p:cNvSpPr>
            <a:spLocks noGrp="1"/>
          </p:cNvSpPr>
          <p:nvPr>
            <p:ph type="title"/>
          </p:nvPr>
        </p:nvSpPr>
        <p:spPr/>
        <p:txBody>
          <a:bodyPr/>
          <a:lstStyle/>
          <a:p>
            <a:r>
              <a:rPr lang="en-GB"/>
              <a:t>Antibody function: Opsonization</a:t>
            </a:r>
          </a:p>
        </p:txBody>
      </p:sp>
      <p:sp>
        <p:nvSpPr>
          <p:cNvPr id="3" name="Content Placeholder 2">
            <a:extLst>
              <a:ext uri="{FF2B5EF4-FFF2-40B4-BE49-F238E27FC236}">
                <a16:creationId xmlns:a16="http://schemas.microsoft.com/office/drawing/2014/main" id="{AF52A6DF-3F12-4839-9A86-306394EEBFCC}"/>
              </a:ext>
            </a:extLst>
          </p:cNvPr>
          <p:cNvSpPr>
            <a:spLocks noGrp="1"/>
          </p:cNvSpPr>
          <p:nvPr>
            <p:ph idx="1"/>
          </p:nvPr>
        </p:nvSpPr>
        <p:spPr/>
        <p:txBody>
          <a:bodyPr/>
          <a:lstStyle/>
          <a:p>
            <a:r>
              <a:rPr lang="en-GB" dirty="0"/>
              <a:t>Stimulates </a:t>
            </a:r>
            <a:r>
              <a:rPr lang="en-GB" b="1" dirty="0"/>
              <a:t>phagocytosis</a:t>
            </a:r>
            <a:r>
              <a:rPr lang="en-GB" dirty="0"/>
              <a:t> by macrophages and neutrophils via </a:t>
            </a:r>
            <a:r>
              <a:rPr lang="en-GB" dirty="0" err="1"/>
              <a:t>FcR</a:t>
            </a:r>
            <a:r>
              <a:rPr lang="en-GB" dirty="0"/>
              <a:t>. </a:t>
            </a:r>
          </a:p>
          <a:p>
            <a:r>
              <a:rPr lang="en-GB" dirty="0"/>
              <a:t>Cross-linking of </a:t>
            </a:r>
            <a:r>
              <a:rPr lang="en-GB" dirty="0" err="1"/>
              <a:t>FcR</a:t>
            </a:r>
            <a:r>
              <a:rPr lang="en-GB" dirty="0"/>
              <a:t> induces </a:t>
            </a:r>
            <a:r>
              <a:rPr lang="en-GB" dirty="0" err="1"/>
              <a:t>signaling</a:t>
            </a:r>
            <a:r>
              <a:rPr lang="en-GB" dirty="0"/>
              <a:t> which induces bactericidal state of phagocyte (enzymatic digestion, oxidative damage, antibacterial peptides)</a:t>
            </a:r>
          </a:p>
          <a:p>
            <a:r>
              <a:rPr lang="en-GB" dirty="0"/>
              <a:t>Two Ab classes function as </a:t>
            </a:r>
            <a:r>
              <a:rPr lang="en-GB" dirty="0" err="1"/>
              <a:t>opsonins</a:t>
            </a:r>
            <a:r>
              <a:rPr lang="en-GB" dirty="0"/>
              <a:t>: </a:t>
            </a:r>
            <a:r>
              <a:rPr lang="en-GB" b="1" dirty="0"/>
              <a:t>IgG and IgA</a:t>
            </a:r>
          </a:p>
          <a:p>
            <a:r>
              <a:rPr lang="en-GB" dirty="0"/>
              <a:t>IgG is a more potent opsonin than IgA </a:t>
            </a:r>
          </a:p>
          <a:p>
            <a:endParaRPr lang="en-GB" dirty="0"/>
          </a:p>
          <a:p>
            <a:endParaRPr lang="en-GB" dirty="0"/>
          </a:p>
        </p:txBody>
      </p:sp>
      <p:graphicFrame>
        <p:nvGraphicFramePr>
          <p:cNvPr id="8" name="Table 7">
            <a:extLst>
              <a:ext uri="{FF2B5EF4-FFF2-40B4-BE49-F238E27FC236}">
                <a16:creationId xmlns:a16="http://schemas.microsoft.com/office/drawing/2014/main" id="{72B2BCBE-D878-4E07-8497-0796C13B09E6}"/>
              </a:ext>
            </a:extLst>
          </p:cNvPr>
          <p:cNvGraphicFramePr>
            <a:graphicFrameLocks noGrp="1"/>
          </p:cNvGraphicFramePr>
          <p:nvPr>
            <p:extLst>
              <p:ext uri="{D42A27DB-BD31-4B8C-83A1-F6EECF244321}">
                <p14:modId xmlns:p14="http://schemas.microsoft.com/office/powerpoint/2010/main" val="157350224"/>
              </p:ext>
            </p:extLst>
          </p:nvPr>
        </p:nvGraphicFramePr>
        <p:xfrm>
          <a:off x="536448" y="4654868"/>
          <a:ext cx="8071104" cy="1949005"/>
        </p:xfrm>
        <a:graphic>
          <a:graphicData uri="http://schemas.openxmlformats.org/drawingml/2006/table">
            <a:tbl>
              <a:tblPr firstRow="1" firstCol="1" bandRow="1">
                <a:tableStyleId>{C083E6E3-FA7D-4D7B-A595-EF9225AFEA82}</a:tableStyleId>
              </a:tblPr>
              <a:tblGrid>
                <a:gridCol w="705907">
                  <a:extLst>
                    <a:ext uri="{9D8B030D-6E8A-4147-A177-3AD203B41FA5}">
                      <a16:colId xmlns:a16="http://schemas.microsoft.com/office/drawing/2014/main" val="2004276955"/>
                    </a:ext>
                  </a:extLst>
                </a:gridCol>
                <a:gridCol w="1135085">
                  <a:extLst>
                    <a:ext uri="{9D8B030D-6E8A-4147-A177-3AD203B41FA5}">
                      <a16:colId xmlns:a16="http://schemas.microsoft.com/office/drawing/2014/main" val="2234541593"/>
                    </a:ext>
                  </a:extLst>
                </a:gridCol>
                <a:gridCol w="1121664">
                  <a:extLst>
                    <a:ext uri="{9D8B030D-6E8A-4147-A177-3AD203B41FA5}">
                      <a16:colId xmlns:a16="http://schemas.microsoft.com/office/drawing/2014/main" val="1079649525"/>
                    </a:ext>
                  </a:extLst>
                </a:gridCol>
                <a:gridCol w="1097280">
                  <a:extLst>
                    <a:ext uri="{9D8B030D-6E8A-4147-A177-3AD203B41FA5}">
                      <a16:colId xmlns:a16="http://schemas.microsoft.com/office/drawing/2014/main" val="2849122557"/>
                    </a:ext>
                  </a:extLst>
                </a:gridCol>
                <a:gridCol w="539115">
                  <a:extLst>
                    <a:ext uri="{9D8B030D-6E8A-4147-A177-3AD203B41FA5}">
                      <a16:colId xmlns:a16="http://schemas.microsoft.com/office/drawing/2014/main" val="1455648801"/>
                    </a:ext>
                  </a:extLst>
                </a:gridCol>
                <a:gridCol w="1082421">
                  <a:extLst>
                    <a:ext uri="{9D8B030D-6E8A-4147-A177-3AD203B41FA5}">
                      <a16:colId xmlns:a16="http://schemas.microsoft.com/office/drawing/2014/main" val="3577202566"/>
                    </a:ext>
                  </a:extLst>
                </a:gridCol>
                <a:gridCol w="694944">
                  <a:extLst>
                    <a:ext uri="{9D8B030D-6E8A-4147-A177-3AD203B41FA5}">
                      <a16:colId xmlns:a16="http://schemas.microsoft.com/office/drawing/2014/main" val="444769180"/>
                    </a:ext>
                  </a:extLst>
                </a:gridCol>
                <a:gridCol w="865632">
                  <a:extLst>
                    <a:ext uri="{9D8B030D-6E8A-4147-A177-3AD203B41FA5}">
                      <a16:colId xmlns:a16="http://schemas.microsoft.com/office/drawing/2014/main" val="2404812576"/>
                    </a:ext>
                  </a:extLst>
                </a:gridCol>
                <a:gridCol w="829056">
                  <a:extLst>
                    <a:ext uri="{9D8B030D-6E8A-4147-A177-3AD203B41FA5}">
                      <a16:colId xmlns:a16="http://schemas.microsoft.com/office/drawing/2014/main" val="1285212685"/>
                    </a:ext>
                  </a:extLst>
                </a:gridCol>
              </a:tblGrid>
              <a:tr h="758380">
                <a:tc>
                  <a:txBody>
                    <a:bodyPr/>
                    <a:lstStyle/>
                    <a:p>
                      <a:pPr algn="ctr" rtl="0" fontAlgn="b"/>
                      <a:r>
                        <a:rPr lang="en-GB" sz="1400" u="none" strike="noStrike" dirty="0">
                          <a:effectLst/>
                        </a:rPr>
                        <a:t>Isotype</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Pathogen neutralization</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Complement activation</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Binding to macrophages</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ADCC</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Activation of mast cells</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Serum (%)</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Mucosal secretions</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Placental transfer</a:t>
                      </a:r>
                      <a:endParaRPr lang="en-GB" sz="1400" b="1" i="0" u="none" strike="noStrike" dirty="0">
                        <a:solidFill>
                          <a:srgbClr val="000000"/>
                        </a:solidFill>
                        <a:effectLst/>
                        <a:latin typeface="Calibri Light" panose="020F0302020204030204" pitchFamily="34" charset="0"/>
                      </a:endParaRPr>
                    </a:p>
                  </a:txBody>
                  <a:tcPr marL="45720" marR="45720" anchor="ctr"/>
                </a:tc>
                <a:extLst>
                  <a:ext uri="{0D108BD9-81ED-4DB2-BD59-A6C34878D82A}">
                    <a16:rowId xmlns:a16="http://schemas.microsoft.com/office/drawing/2014/main" val="2911551645"/>
                  </a:ext>
                </a:extLst>
              </a:tr>
              <a:tr h="238125">
                <a:tc>
                  <a:txBody>
                    <a:bodyPr/>
                    <a:lstStyle/>
                    <a:p>
                      <a:pPr algn="ctr" rtl="0" fontAlgn="b"/>
                      <a:r>
                        <a:rPr lang="en-GB" sz="1400" u="none" strike="noStrike">
                          <a:effectLst/>
                        </a:rPr>
                        <a:t>IgM</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10</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158117894"/>
                  </a:ext>
                </a:extLst>
              </a:tr>
              <a:tr h="238125">
                <a:tc>
                  <a:txBody>
                    <a:bodyPr/>
                    <a:lstStyle/>
                    <a:p>
                      <a:pPr algn="ctr" rtl="0" fontAlgn="b"/>
                      <a:r>
                        <a:rPr lang="en-GB" sz="1400" u="none" strike="noStrike">
                          <a:effectLst/>
                        </a:rPr>
                        <a:t>IgD</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0.2</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303013590"/>
                  </a:ext>
                </a:extLst>
              </a:tr>
              <a:tr h="238125">
                <a:tc>
                  <a:txBody>
                    <a:bodyPr/>
                    <a:lstStyle/>
                    <a:p>
                      <a:pPr algn="ctr" rtl="0" fontAlgn="b"/>
                      <a:r>
                        <a:rPr lang="en-GB" sz="1400" u="none" strike="noStrike">
                          <a:effectLst/>
                        </a:rPr>
                        <a:t>IgG</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75</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3707201990"/>
                  </a:ext>
                </a:extLst>
              </a:tr>
              <a:tr h="238125">
                <a:tc>
                  <a:txBody>
                    <a:bodyPr/>
                    <a:lstStyle/>
                    <a:p>
                      <a:pPr algn="ctr" rtl="0" fontAlgn="b"/>
                      <a:r>
                        <a:rPr lang="en-GB" sz="1400" u="none" strike="noStrike">
                          <a:effectLst/>
                        </a:rPr>
                        <a:t>IgA</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15</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3524080380"/>
                  </a:ext>
                </a:extLst>
              </a:tr>
              <a:tr h="238125">
                <a:tc>
                  <a:txBody>
                    <a:bodyPr/>
                    <a:lstStyle/>
                    <a:p>
                      <a:pPr algn="ctr" rtl="0" fontAlgn="b"/>
                      <a:r>
                        <a:rPr lang="en-GB" sz="1400" u="none" strike="noStrike">
                          <a:effectLst/>
                        </a:rPr>
                        <a:t>IgE</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0.004</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dirty="0">
                          <a:effectLst/>
                        </a:rPr>
                        <a:t>-</a:t>
                      </a:r>
                      <a:endParaRPr lang="en-GB" sz="1400" b="0" i="0" u="none" strike="noStrike" dirty="0">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3008217575"/>
                  </a:ext>
                </a:extLst>
              </a:tr>
            </a:tbl>
          </a:graphicData>
        </a:graphic>
      </p:graphicFrame>
      <p:sp>
        <p:nvSpPr>
          <p:cNvPr id="9" name="Rectangle 8">
            <a:extLst>
              <a:ext uri="{FF2B5EF4-FFF2-40B4-BE49-F238E27FC236}">
                <a16:creationId xmlns:a16="http://schemas.microsoft.com/office/drawing/2014/main" id="{B494F286-8989-4657-938F-F219266A24F4}"/>
              </a:ext>
            </a:extLst>
          </p:cNvPr>
          <p:cNvSpPr/>
          <p:nvPr/>
        </p:nvSpPr>
        <p:spPr>
          <a:xfrm>
            <a:off x="3489336" y="4654867"/>
            <a:ext cx="1107048" cy="1949005"/>
          </a:xfrm>
          <a:prstGeom prst="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3235F3C2-5A1F-435F-A786-C9DC335590BE}"/>
              </a:ext>
            </a:extLst>
          </p:cNvPr>
          <p:cNvSpPr/>
          <p:nvPr/>
        </p:nvSpPr>
        <p:spPr>
          <a:xfrm>
            <a:off x="4620768" y="4425696"/>
            <a:ext cx="4169664" cy="22677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Image 3" descr="dia_45.jpg">
            <a:extLst>
              <a:ext uri="{FF2B5EF4-FFF2-40B4-BE49-F238E27FC236}">
                <a16:creationId xmlns:a16="http://schemas.microsoft.com/office/drawing/2014/main" id="{558C2845-2609-427B-B81D-39BFEA28F9C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27190" y="4127052"/>
            <a:ext cx="3669364" cy="2476820"/>
          </a:xfrm>
          <a:prstGeom prst="rect">
            <a:avLst/>
          </a:prstGeom>
        </p:spPr>
      </p:pic>
    </p:spTree>
    <p:extLst>
      <p:ext uri="{BB962C8B-B14F-4D97-AF65-F5344CB8AC3E}">
        <p14:creationId xmlns:p14="http://schemas.microsoft.com/office/powerpoint/2010/main" val="154029861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11D219-0602-4839-858C-C539DFF87693}"/>
              </a:ext>
            </a:extLst>
          </p:cNvPr>
          <p:cNvSpPr>
            <a:spLocks noGrp="1"/>
          </p:cNvSpPr>
          <p:nvPr>
            <p:ph type="title"/>
          </p:nvPr>
        </p:nvSpPr>
        <p:spPr/>
        <p:txBody>
          <a:bodyPr>
            <a:normAutofit fontScale="90000"/>
          </a:bodyPr>
          <a:lstStyle/>
          <a:p>
            <a:r>
              <a:rPr lang="en-GB"/>
              <a:t>Antibody function: </a:t>
            </a:r>
            <a:br>
              <a:rPr lang="en-GB"/>
            </a:br>
            <a:r>
              <a:rPr lang="en-GB"/>
              <a:t>Antibody-dependent cellular cytotoxicity (ADCC)</a:t>
            </a:r>
          </a:p>
        </p:txBody>
      </p:sp>
      <p:sp>
        <p:nvSpPr>
          <p:cNvPr id="3" name="Content Placeholder 2">
            <a:extLst>
              <a:ext uri="{FF2B5EF4-FFF2-40B4-BE49-F238E27FC236}">
                <a16:creationId xmlns:a16="http://schemas.microsoft.com/office/drawing/2014/main" id="{03DB0FFD-53EC-4534-8DB7-6A0145B7D1CB}"/>
              </a:ext>
            </a:extLst>
          </p:cNvPr>
          <p:cNvSpPr>
            <a:spLocks noGrp="1"/>
          </p:cNvSpPr>
          <p:nvPr>
            <p:ph idx="1"/>
          </p:nvPr>
        </p:nvSpPr>
        <p:spPr>
          <a:xfrm>
            <a:off x="204597" y="997269"/>
            <a:ext cx="8734806" cy="5365216"/>
          </a:xfrm>
        </p:spPr>
        <p:txBody>
          <a:bodyPr>
            <a:normAutofit/>
          </a:bodyPr>
          <a:lstStyle/>
          <a:p>
            <a:r>
              <a:rPr lang="en-GB" dirty="0"/>
              <a:t>process whereby Abs bind to pathogens or infected cells and cause the </a:t>
            </a:r>
            <a:r>
              <a:rPr lang="en-GB" b="1" dirty="0"/>
              <a:t>degranulation of killer cells</a:t>
            </a:r>
            <a:r>
              <a:rPr lang="en-GB" dirty="0"/>
              <a:t>, such as </a:t>
            </a:r>
            <a:r>
              <a:rPr lang="en-GB" b="1" dirty="0"/>
              <a:t>NK cells and eosinophils</a:t>
            </a:r>
            <a:r>
              <a:rPr lang="en-GB" dirty="0"/>
              <a:t>, onto the target cell. ADCC leads to the death of the target.</a:t>
            </a:r>
          </a:p>
          <a:p>
            <a:r>
              <a:rPr lang="en-GB" dirty="0"/>
              <a:t>Two Ab classes function in ADCC: </a:t>
            </a:r>
            <a:r>
              <a:rPr lang="en-GB" b="1" dirty="0"/>
              <a:t>IgG and </a:t>
            </a:r>
            <a:r>
              <a:rPr lang="en-GB" b="1" dirty="0" err="1"/>
              <a:t>IgE</a:t>
            </a:r>
            <a:endParaRPr lang="en-GB" b="1" dirty="0"/>
          </a:p>
          <a:p>
            <a:pPr lvl="1"/>
            <a:r>
              <a:rPr lang="en-GB" sz="2000" dirty="0"/>
              <a:t>IgG activates NK cell degranulation </a:t>
            </a:r>
          </a:p>
          <a:p>
            <a:pPr lvl="1"/>
            <a:r>
              <a:rPr lang="en-GB" sz="2000" dirty="0" err="1"/>
              <a:t>IgE</a:t>
            </a:r>
            <a:r>
              <a:rPr lang="en-GB" sz="2000" dirty="0"/>
              <a:t> activates eosinophil degranulation </a:t>
            </a:r>
          </a:p>
          <a:p>
            <a:endParaRPr lang="en-GB" dirty="0"/>
          </a:p>
          <a:p>
            <a:endParaRPr lang="en-GB" dirty="0"/>
          </a:p>
        </p:txBody>
      </p:sp>
      <p:pic>
        <p:nvPicPr>
          <p:cNvPr id="8" name="Image 1" descr="dia_46_a.jpg">
            <a:extLst>
              <a:ext uri="{FF2B5EF4-FFF2-40B4-BE49-F238E27FC236}">
                <a16:creationId xmlns:a16="http://schemas.microsoft.com/office/drawing/2014/main" id="{180C4291-1A68-461C-86F9-7F42A8095FC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87630" y="2048131"/>
            <a:ext cx="3321114" cy="2241752"/>
          </a:xfrm>
          <a:prstGeom prst="rect">
            <a:avLst/>
          </a:prstGeom>
          <a:ln>
            <a:solidFill>
              <a:srgbClr val="000000"/>
            </a:solidFill>
          </a:ln>
        </p:spPr>
      </p:pic>
      <p:graphicFrame>
        <p:nvGraphicFramePr>
          <p:cNvPr id="10" name="Table 9">
            <a:extLst>
              <a:ext uri="{FF2B5EF4-FFF2-40B4-BE49-F238E27FC236}">
                <a16:creationId xmlns:a16="http://schemas.microsoft.com/office/drawing/2014/main" id="{2F40D357-77E8-4D01-9A99-34FB504A5AD6}"/>
              </a:ext>
            </a:extLst>
          </p:cNvPr>
          <p:cNvGraphicFramePr>
            <a:graphicFrameLocks noGrp="1"/>
          </p:cNvGraphicFramePr>
          <p:nvPr>
            <p:extLst>
              <p:ext uri="{D42A27DB-BD31-4B8C-83A1-F6EECF244321}">
                <p14:modId xmlns:p14="http://schemas.microsoft.com/office/powerpoint/2010/main" val="1594871428"/>
              </p:ext>
            </p:extLst>
          </p:nvPr>
        </p:nvGraphicFramePr>
        <p:xfrm>
          <a:off x="536448" y="4654868"/>
          <a:ext cx="8071104" cy="1949005"/>
        </p:xfrm>
        <a:graphic>
          <a:graphicData uri="http://schemas.openxmlformats.org/drawingml/2006/table">
            <a:tbl>
              <a:tblPr firstRow="1" firstCol="1" bandRow="1">
                <a:tableStyleId>{C083E6E3-FA7D-4D7B-A595-EF9225AFEA82}</a:tableStyleId>
              </a:tblPr>
              <a:tblGrid>
                <a:gridCol w="705907">
                  <a:extLst>
                    <a:ext uri="{9D8B030D-6E8A-4147-A177-3AD203B41FA5}">
                      <a16:colId xmlns:a16="http://schemas.microsoft.com/office/drawing/2014/main" val="2004276955"/>
                    </a:ext>
                  </a:extLst>
                </a:gridCol>
                <a:gridCol w="1135085">
                  <a:extLst>
                    <a:ext uri="{9D8B030D-6E8A-4147-A177-3AD203B41FA5}">
                      <a16:colId xmlns:a16="http://schemas.microsoft.com/office/drawing/2014/main" val="2234541593"/>
                    </a:ext>
                  </a:extLst>
                </a:gridCol>
                <a:gridCol w="1121664">
                  <a:extLst>
                    <a:ext uri="{9D8B030D-6E8A-4147-A177-3AD203B41FA5}">
                      <a16:colId xmlns:a16="http://schemas.microsoft.com/office/drawing/2014/main" val="1079649525"/>
                    </a:ext>
                  </a:extLst>
                </a:gridCol>
                <a:gridCol w="1097280">
                  <a:extLst>
                    <a:ext uri="{9D8B030D-6E8A-4147-A177-3AD203B41FA5}">
                      <a16:colId xmlns:a16="http://schemas.microsoft.com/office/drawing/2014/main" val="2849122557"/>
                    </a:ext>
                  </a:extLst>
                </a:gridCol>
                <a:gridCol w="539115">
                  <a:extLst>
                    <a:ext uri="{9D8B030D-6E8A-4147-A177-3AD203B41FA5}">
                      <a16:colId xmlns:a16="http://schemas.microsoft.com/office/drawing/2014/main" val="1455648801"/>
                    </a:ext>
                  </a:extLst>
                </a:gridCol>
                <a:gridCol w="1082421">
                  <a:extLst>
                    <a:ext uri="{9D8B030D-6E8A-4147-A177-3AD203B41FA5}">
                      <a16:colId xmlns:a16="http://schemas.microsoft.com/office/drawing/2014/main" val="3577202566"/>
                    </a:ext>
                  </a:extLst>
                </a:gridCol>
                <a:gridCol w="694944">
                  <a:extLst>
                    <a:ext uri="{9D8B030D-6E8A-4147-A177-3AD203B41FA5}">
                      <a16:colId xmlns:a16="http://schemas.microsoft.com/office/drawing/2014/main" val="444769180"/>
                    </a:ext>
                  </a:extLst>
                </a:gridCol>
                <a:gridCol w="865632">
                  <a:extLst>
                    <a:ext uri="{9D8B030D-6E8A-4147-A177-3AD203B41FA5}">
                      <a16:colId xmlns:a16="http://schemas.microsoft.com/office/drawing/2014/main" val="2404812576"/>
                    </a:ext>
                  </a:extLst>
                </a:gridCol>
                <a:gridCol w="829056">
                  <a:extLst>
                    <a:ext uri="{9D8B030D-6E8A-4147-A177-3AD203B41FA5}">
                      <a16:colId xmlns:a16="http://schemas.microsoft.com/office/drawing/2014/main" val="1285212685"/>
                    </a:ext>
                  </a:extLst>
                </a:gridCol>
              </a:tblGrid>
              <a:tr h="758380">
                <a:tc>
                  <a:txBody>
                    <a:bodyPr/>
                    <a:lstStyle/>
                    <a:p>
                      <a:pPr algn="ctr" rtl="0" fontAlgn="b"/>
                      <a:r>
                        <a:rPr lang="en-GB" sz="1400" u="none" strike="noStrike" dirty="0">
                          <a:effectLst/>
                        </a:rPr>
                        <a:t>Isotype</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Pathogen neutralization</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Complement activation</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Binding to macrophages</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ADCC</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Activation of mast cells</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Serum (%)</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Mucosal secretions</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Placental transfer</a:t>
                      </a:r>
                      <a:endParaRPr lang="en-GB" sz="1400" b="1" i="0" u="none" strike="noStrike" dirty="0">
                        <a:solidFill>
                          <a:srgbClr val="000000"/>
                        </a:solidFill>
                        <a:effectLst/>
                        <a:latin typeface="Calibri Light" panose="020F0302020204030204" pitchFamily="34" charset="0"/>
                      </a:endParaRPr>
                    </a:p>
                  </a:txBody>
                  <a:tcPr marL="45720" marR="45720" anchor="ctr"/>
                </a:tc>
                <a:extLst>
                  <a:ext uri="{0D108BD9-81ED-4DB2-BD59-A6C34878D82A}">
                    <a16:rowId xmlns:a16="http://schemas.microsoft.com/office/drawing/2014/main" val="2911551645"/>
                  </a:ext>
                </a:extLst>
              </a:tr>
              <a:tr h="238125">
                <a:tc>
                  <a:txBody>
                    <a:bodyPr/>
                    <a:lstStyle/>
                    <a:p>
                      <a:pPr algn="ctr" rtl="0" fontAlgn="b"/>
                      <a:r>
                        <a:rPr lang="en-GB" sz="1400" u="none" strike="noStrike">
                          <a:effectLst/>
                        </a:rPr>
                        <a:t>IgM</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10</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158117894"/>
                  </a:ext>
                </a:extLst>
              </a:tr>
              <a:tr h="238125">
                <a:tc>
                  <a:txBody>
                    <a:bodyPr/>
                    <a:lstStyle/>
                    <a:p>
                      <a:pPr algn="ctr" rtl="0" fontAlgn="b"/>
                      <a:r>
                        <a:rPr lang="en-GB" sz="1400" u="none" strike="noStrike">
                          <a:effectLst/>
                        </a:rPr>
                        <a:t>IgD</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0.2</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303013590"/>
                  </a:ext>
                </a:extLst>
              </a:tr>
              <a:tr h="238125">
                <a:tc>
                  <a:txBody>
                    <a:bodyPr/>
                    <a:lstStyle/>
                    <a:p>
                      <a:pPr algn="ctr" rtl="0" fontAlgn="b"/>
                      <a:r>
                        <a:rPr lang="en-GB" sz="1400" u="none" strike="noStrike">
                          <a:effectLst/>
                        </a:rPr>
                        <a:t>IgG</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75</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3707201990"/>
                  </a:ext>
                </a:extLst>
              </a:tr>
              <a:tr h="238125">
                <a:tc>
                  <a:txBody>
                    <a:bodyPr/>
                    <a:lstStyle/>
                    <a:p>
                      <a:pPr algn="ctr" rtl="0" fontAlgn="b"/>
                      <a:r>
                        <a:rPr lang="en-GB" sz="1400" u="none" strike="noStrike">
                          <a:effectLst/>
                        </a:rPr>
                        <a:t>IgA</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15</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3524080380"/>
                  </a:ext>
                </a:extLst>
              </a:tr>
              <a:tr h="238125">
                <a:tc>
                  <a:txBody>
                    <a:bodyPr/>
                    <a:lstStyle/>
                    <a:p>
                      <a:pPr algn="ctr" rtl="0" fontAlgn="b"/>
                      <a:r>
                        <a:rPr lang="en-GB" sz="1400" u="none" strike="noStrike">
                          <a:effectLst/>
                        </a:rPr>
                        <a:t>IgE</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0.004</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dirty="0">
                          <a:effectLst/>
                        </a:rPr>
                        <a:t>-</a:t>
                      </a:r>
                      <a:endParaRPr lang="en-GB" sz="1400" b="0" i="0" u="none" strike="noStrike" dirty="0">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3008217575"/>
                  </a:ext>
                </a:extLst>
              </a:tr>
            </a:tbl>
          </a:graphicData>
        </a:graphic>
      </p:graphicFrame>
      <p:sp>
        <p:nvSpPr>
          <p:cNvPr id="11" name="Rectangle 10">
            <a:extLst>
              <a:ext uri="{FF2B5EF4-FFF2-40B4-BE49-F238E27FC236}">
                <a16:creationId xmlns:a16="http://schemas.microsoft.com/office/drawing/2014/main" id="{70ABB83D-05D3-446C-B6F4-8AF2BF5A113E}"/>
              </a:ext>
            </a:extLst>
          </p:cNvPr>
          <p:cNvSpPr/>
          <p:nvPr/>
        </p:nvSpPr>
        <p:spPr>
          <a:xfrm>
            <a:off x="4562232" y="4650677"/>
            <a:ext cx="607176" cy="1949005"/>
          </a:xfrm>
          <a:prstGeom prst="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02A98C4F-A055-4C1D-AE1B-D8402C05AF33}"/>
              </a:ext>
            </a:extLst>
          </p:cNvPr>
          <p:cNvSpPr/>
          <p:nvPr/>
        </p:nvSpPr>
        <p:spPr>
          <a:xfrm>
            <a:off x="5193792" y="4425696"/>
            <a:ext cx="3572256" cy="22677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Image 4" descr="dia_46_b.jpg">
            <a:extLst>
              <a:ext uri="{FF2B5EF4-FFF2-40B4-BE49-F238E27FC236}">
                <a16:creationId xmlns:a16="http://schemas.microsoft.com/office/drawing/2014/main" id="{72714C59-8C34-418F-8082-B1FC36B8F9C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87630" y="4366312"/>
            <a:ext cx="3321115" cy="2241752"/>
          </a:xfrm>
          <a:prstGeom prst="rect">
            <a:avLst/>
          </a:prstGeom>
          <a:ln>
            <a:solidFill>
              <a:srgbClr val="000000"/>
            </a:solidFill>
          </a:ln>
        </p:spPr>
      </p:pic>
    </p:spTree>
    <p:extLst>
      <p:ext uri="{BB962C8B-B14F-4D97-AF65-F5344CB8AC3E}">
        <p14:creationId xmlns:p14="http://schemas.microsoft.com/office/powerpoint/2010/main" val="99107981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A47FD-4E1F-471A-A871-F8FAFF90628B}"/>
              </a:ext>
            </a:extLst>
          </p:cNvPr>
          <p:cNvSpPr>
            <a:spLocks noGrp="1"/>
          </p:cNvSpPr>
          <p:nvPr>
            <p:ph type="title"/>
          </p:nvPr>
        </p:nvSpPr>
        <p:spPr/>
        <p:txBody>
          <a:bodyPr/>
          <a:lstStyle/>
          <a:p>
            <a:r>
              <a:rPr lang="en-US" dirty="0"/>
              <a:t>Antibody function: Mast cell degranulation </a:t>
            </a:r>
            <a:endParaRPr lang="en-GB" dirty="0"/>
          </a:p>
        </p:txBody>
      </p:sp>
      <p:sp>
        <p:nvSpPr>
          <p:cNvPr id="10" name="Content Placeholder 9">
            <a:extLst>
              <a:ext uri="{FF2B5EF4-FFF2-40B4-BE49-F238E27FC236}">
                <a16:creationId xmlns:a16="http://schemas.microsoft.com/office/drawing/2014/main" id="{7BB5C9EF-C175-491A-B870-850259F37B39}"/>
              </a:ext>
            </a:extLst>
          </p:cNvPr>
          <p:cNvSpPr>
            <a:spLocks noGrp="1"/>
          </p:cNvSpPr>
          <p:nvPr>
            <p:ph idx="1"/>
          </p:nvPr>
        </p:nvSpPr>
        <p:spPr>
          <a:xfrm>
            <a:off x="136093" y="1001039"/>
            <a:ext cx="4435907" cy="3168218"/>
          </a:xfrm>
        </p:spPr>
        <p:txBody>
          <a:bodyPr>
            <a:normAutofit/>
          </a:bodyPr>
          <a:lstStyle/>
          <a:p>
            <a:r>
              <a:rPr lang="fr-FR" sz="1800" dirty="0" err="1"/>
              <a:t>occurs</a:t>
            </a:r>
            <a:r>
              <a:rPr lang="fr-FR" sz="1800" dirty="0"/>
              <a:t> </a:t>
            </a:r>
            <a:r>
              <a:rPr lang="fr-FR" sz="1800" dirty="0" err="1"/>
              <a:t>when</a:t>
            </a:r>
            <a:r>
              <a:rPr lang="fr-FR" sz="1800" dirty="0"/>
              <a:t> IgE </a:t>
            </a:r>
            <a:r>
              <a:rPr lang="fr-FR" sz="1800" dirty="0" err="1"/>
              <a:t>pre-bound</a:t>
            </a:r>
            <a:r>
              <a:rPr lang="fr-FR" sz="1800" dirty="0"/>
              <a:t> to </a:t>
            </a:r>
            <a:r>
              <a:rPr lang="fr-FR" sz="1800" dirty="0" err="1"/>
              <a:t>Fc</a:t>
            </a:r>
            <a:r>
              <a:rPr lang="el-GR" sz="1800" dirty="0"/>
              <a:t>ε</a:t>
            </a:r>
            <a:r>
              <a:rPr lang="fr-FR" sz="1800" dirty="0"/>
              <a:t>R on </a:t>
            </a:r>
            <a:r>
              <a:rPr lang="fr-FR" sz="1800" dirty="0" err="1"/>
              <a:t>mast</a:t>
            </a:r>
            <a:r>
              <a:rPr lang="fr-FR" sz="1800" dirty="0"/>
              <a:t> </a:t>
            </a:r>
            <a:r>
              <a:rPr lang="fr-FR" sz="1800" dirty="0" err="1"/>
              <a:t>cells</a:t>
            </a:r>
            <a:r>
              <a:rPr lang="fr-FR" sz="1800" dirty="0"/>
              <a:t> are cross-</a:t>
            </a:r>
            <a:r>
              <a:rPr lang="fr-FR" sz="1800" dirty="0" err="1"/>
              <a:t>linked</a:t>
            </a:r>
            <a:r>
              <a:rPr lang="fr-FR" sz="1800" dirty="0"/>
              <a:t> by </a:t>
            </a:r>
            <a:r>
              <a:rPr lang="fr-FR" sz="1800" dirty="0" err="1"/>
              <a:t>parasitic</a:t>
            </a:r>
            <a:r>
              <a:rPr lang="fr-FR" sz="1800" dirty="0"/>
              <a:t> </a:t>
            </a:r>
            <a:r>
              <a:rPr lang="fr-FR" sz="1800" dirty="0" err="1"/>
              <a:t>worms</a:t>
            </a:r>
            <a:r>
              <a:rPr lang="fr-FR" sz="1800" dirty="0"/>
              <a:t> or </a:t>
            </a:r>
            <a:r>
              <a:rPr lang="fr-FR" sz="1800" dirty="0" err="1"/>
              <a:t>allergens</a:t>
            </a:r>
            <a:r>
              <a:rPr lang="fr-FR" sz="1800" dirty="0"/>
              <a:t> </a:t>
            </a:r>
            <a:endParaRPr lang="en-US" sz="1800" dirty="0"/>
          </a:p>
          <a:p>
            <a:r>
              <a:rPr lang="fr-FR" sz="1800" dirty="0" err="1"/>
              <a:t>promotes</a:t>
            </a:r>
            <a:r>
              <a:rPr lang="fr-FR" sz="1800" dirty="0"/>
              <a:t> local </a:t>
            </a:r>
            <a:r>
              <a:rPr lang="fr-FR" sz="1800" dirty="0" err="1"/>
              <a:t>vascular</a:t>
            </a:r>
            <a:r>
              <a:rPr lang="fr-FR" sz="1800" dirty="0"/>
              <a:t> changes </a:t>
            </a:r>
            <a:r>
              <a:rPr lang="fr-FR" sz="1800" dirty="0" err="1"/>
              <a:t>that</a:t>
            </a:r>
            <a:r>
              <a:rPr lang="fr-FR" sz="1800" dirty="0"/>
              <a:t> </a:t>
            </a:r>
            <a:r>
              <a:rPr lang="fr-FR" sz="1800" dirty="0" err="1"/>
              <a:t>recruit</a:t>
            </a:r>
            <a:r>
              <a:rPr lang="fr-FR" sz="1800" dirty="0"/>
              <a:t> </a:t>
            </a:r>
            <a:r>
              <a:rPr lang="fr-FR" sz="1800" dirty="0" err="1"/>
              <a:t>effector</a:t>
            </a:r>
            <a:r>
              <a:rPr lang="fr-FR" sz="1800" dirty="0"/>
              <a:t> </a:t>
            </a:r>
            <a:r>
              <a:rPr lang="fr-FR" sz="1800" dirty="0" err="1"/>
              <a:t>cells</a:t>
            </a:r>
            <a:r>
              <a:rPr lang="fr-FR" sz="1800" dirty="0"/>
              <a:t> and </a:t>
            </a:r>
            <a:r>
              <a:rPr lang="fr-FR" sz="1800" dirty="0" err="1"/>
              <a:t>smooth</a:t>
            </a:r>
            <a:r>
              <a:rPr lang="fr-FR" sz="1800" dirty="0"/>
              <a:t> muscle contractions </a:t>
            </a:r>
            <a:r>
              <a:rPr lang="fr-FR" sz="1800" dirty="0" err="1"/>
              <a:t>that</a:t>
            </a:r>
            <a:r>
              <a:rPr lang="fr-FR" sz="1800" dirty="0"/>
              <a:t> </a:t>
            </a:r>
            <a:r>
              <a:rPr lang="fr-FR" sz="1800" dirty="0" err="1"/>
              <a:t>facilitate</a:t>
            </a:r>
            <a:r>
              <a:rPr lang="fr-FR" sz="1800" dirty="0"/>
              <a:t> </a:t>
            </a:r>
            <a:r>
              <a:rPr lang="fr-FR" sz="1800" dirty="0" err="1"/>
              <a:t>worm</a:t>
            </a:r>
            <a:r>
              <a:rPr lang="fr-FR" sz="1800" dirty="0"/>
              <a:t> expulsion</a:t>
            </a:r>
            <a:endParaRPr lang="en-US" sz="1800" dirty="0"/>
          </a:p>
          <a:p>
            <a:endParaRPr lang="en-GB" sz="1800" dirty="0"/>
          </a:p>
        </p:txBody>
      </p:sp>
      <p:graphicFrame>
        <p:nvGraphicFramePr>
          <p:cNvPr id="8" name="Table 7">
            <a:extLst>
              <a:ext uri="{FF2B5EF4-FFF2-40B4-BE49-F238E27FC236}">
                <a16:creationId xmlns:a16="http://schemas.microsoft.com/office/drawing/2014/main" id="{6FF5BB40-88E4-4ECB-AB31-888DA8DE4DBB}"/>
              </a:ext>
            </a:extLst>
          </p:cNvPr>
          <p:cNvGraphicFramePr>
            <a:graphicFrameLocks noGrp="1"/>
          </p:cNvGraphicFramePr>
          <p:nvPr>
            <p:extLst>
              <p:ext uri="{D42A27DB-BD31-4B8C-83A1-F6EECF244321}">
                <p14:modId xmlns:p14="http://schemas.microsoft.com/office/powerpoint/2010/main" val="1964008688"/>
              </p:ext>
            </p:extLst>
          </p:nvPr>
        </p:nvGraphicFramePr>
        <p:xfrm>
          <a:off x="536448" y="4654868"/>
          <a:ext cx="8071104" cy="1949005"/>
        </p:xfrm>
        <a:graphic>
          <a:graphicData uri="http://schemas.openxmlformats.org/drawingml/2006/table">
            <a:tbl>
              <a:tblPr firstRow="1" firstCol="1" bandRow="1">
                <a:tableStyleId>{C083E6E3-FA7D-4D7B-A595-EF9225AFEA82}</a:tableStyleId>
              </a:tblPr>
              <a:tblGrid>
                <a:gridCol w="705907">
                  <a:extLst>
                    <a:ext uri="{9D8B030D-6E8A-4147-A177-3AD203B41FA5}">
                      <a16:colId xmlns:a16="http://schemas.microsoft.com/office/drawing/2014/main" val="2004276955"/>
                    </a:ext>
                  </a:extLst>
                </a:gridCol>
                <a:gridCol w="1135085">
                  <a:extLst>
                    <a:ext uri="{9D8B030D-6E8A-4147-A177-3AD203B41FA5}">
                      <a16:colId xmlns:a16="http://schemas.microsoft.com/office/drawing/2014/main" val="2234541593"/>
                    </a:ext>
                  </a:extLst>
                </a:gridCol>
                <a:gridCol w="1121664">
                  <a:extLst>
                    <a:ext uri="{9D8B030D-6E8A-4147-A177-3AD203B41FA5}">
                      <a16:colId xmlns:a16="http://schemas.microsoft.com/office/drawing/2014/main" val="1079649525"/>
                    </a:ext>
                  </a:extLst>
                </a:gridCol>
                <a:gridCol w="1097280">
                  <a:extLst>
                    <a:ext uri="{9D8B030D-6E8A-4147-A177-3AD203B41FA5}">
                      <a16:colId xmlns:a16="http://schemas.microsoft.com/office/drawing/2014/main" val="2849122557"/>
                    </a:ext>
                  </a:extLst>
                </a:gridCol>
                <a:gridCol w="539115">
                  <a:extLst>
                    <a:ext uri="{9D8B030D-6E8A-4147-A177-3AD203B41FA5}">
                      <a16:colId xmlns:a16="http://schemas.microsoft.com/office/drawing/2014/main" val="1455648801"/>
                    </a:ext>
                  </a:extLst>
                </a:gridCol>
                <a:gridCol w="1082421">
                  <a:extLst>
                    <a:ext uri="{9D8B030D-6E8A-4147-A177-3AD203B41FA5}">
                      <a16:colId xmlns:a16="http://schemas.microsoft.com/office/drawing/2014/main" val="3577202566"/>
                    </a:ext>
                  </a:extLst>
                </a:gridCol>
                <a:gridCol w="694944">
                  <a:extLst>
                    <a:ext uri="{9D8B030D-6E8A-4147-A177-3AD203B41FA5}">
                      <a16:colId xmlns:a16="http://schemas.microsoft.com/office/drawing/2014/main" val="444769180"/>
                    </a:ext>
                  </a:extLst>
                </a:gridCol>
                <a:gridCol w="865632">
                  <a:extLst>
                    <a:ext uri="{9D8B030D-6E8A-4147-A177-3AD203B41FA5}">
                      <a16:colId xmlns:a16="http://schemas.microsoft.com/office/drawing/2014/main" val="2404812576"/>
                    </a:ext>
                  </a:extLst>
                </a:gridCol>
                <a:gridCol w="829056">
                  <a:extLst>
                    <a:ext uri="{9D8B030D-6E8A-4147-A177-3AD203B41FA5}">
                      <a16:colId xmlns:a16="http://schemas.microsoft.com/office/drawing/2014/main" val="1285212685"/>
                    </a:ext>
                  </a:extLst>
                </a:gridCol>
              </a:tblGrid>
              <a:tr h="758380">
                <a:tc>
                  <a:txBody>
                    <a:bodyPr/>
                    <a:lstStyle/>
                    <a:p>
                      <a:pPr algn="ctr" rtl="0" fontAlgn="b"/>
                      <a:r>
                        <a:rPr lang="en-GB" sz="1400" u="none" strike="noStrike" dirty="0">
                          <a:effectLst/>
                        </a:rPr>
                        <a:t>Isotype</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Pathogen neutralization</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Complement activation</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Binding to macrophages</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ADCC</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Activation of mast cells</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Serum (%)</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Mucosal secretions</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Placental transfer</a:t>
                      </a:r>
                      <a:endParaRPr lang="en-GB" sz="1400" b="1" i="0" u="none" strike="noStrike" dirty="0">
                        <a:solidFill>
                          <a:srgbClr val="000000"/>
                        </a:solidFill>
                        <a:effectLst/>
                        <a:latin typeface="Calibri Light" panose="020F0302020204030204" pitchFamily="34" charset="0"/>
                      </a:endParaRPr>
                    </a:p>
                  </a:txBody>
                  <a:tcPr marL="45720" marR="45720" anchor="ctr"/>
                </a:tc>
                <a:extLst>
                  <a:ext uri="{0D108BD9-81ED-4DB2-BD59-A6C34878D82A}">
                    <a16:rowId xmlns:a16="http://schemas.microsoft.com/office/drawing/2014/main" val="2911551645"/>
                  </a:ext>
                </a:extLst>
              </a:tr>
              <a:tr h="238125">
                <a:tc>
                  <a:txBody>
                    <a:bodyPr/>
                    <a:lstStyle/>
                    <a:p>
                      <a:pPr algn="ctr" rtl="0" fontAlgn="b"/>
                      <a:r>
                        <a:rPr lang="en-GB" sz="1400" u="none" strike="noStrike">
                          <a:effectLst/>
                        </a:rPr>
                        <a:t>IgM</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10</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158117894"/>
                  </a:ext>
                </a:extLst>
              </a:tr>
              <a:tr h="238125">
                <a:tc>
                  <a:txBody>
                    <a:bodyPr/>
                    <a:lstStyle/>
                    <a:p>
                      <a:pPr algn="ctr" rtl="0" fontAlgn="b"/>
                      <a:r>
                        <a:rPr lang="en-GB" sz="1400" u="none" strike="noStrike">
                          <a:effectLst/>
                        </a:rPr>
                        <a:t>IgD</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0.2</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303013590"/>
                  </a:ext>
                </a:extLst>
              </a:tr>
              <a:tr h="238125">
                <a:tc>
                  <a:txBody>
                    <a:bodyPr/>
                    <a:lstStyle/>
                    <a:p>
                      <a:pPr algn="ctr" rtl="0" fontAlgn="b"/>
                      <a:r>
                        <a:rPr lang="en-GB" sz="1400" u="none" strike="noStrike">
                          <a:effectLst/>
                        </a:rPr>
                        <a:t>IgG</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75</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3707201990"/>
                  </a:ext>
                </a:extLst>
              </a:tr>
              <a:tr h="238125">
                <a:tc>
                  <a:txBody>
                    <a:bodyPr/>
                    <a:lstStyle/>
                    <a:p>
                      <a:pPr algn="ctr" rtl="0" fontAlgn="b"/>
                      <a:r>
                        <a:rPr lang="en-GB" sz="1400" u="none" strike="noStrike">
                          <a:effectLst/>
                        </a:rPr>
                        <a:t>IgA</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15</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3524080380"/>
                  </a:ext>
                </a:extLst>
              </a:tr>
              <a:tr h="238125">
                <a:tc>
                  <a:txBody>
                    <a:bodyPr/>
                    <a:lstStyle/>
                    <a:p>
                      <a:pPr algn="ctr" rtl="0" fontAlgn="b"/>
                      <a:r>
                        <a:rPr lang="en-GB" sz="1400" u="none" strike="noStrike">
                          <a:effectLst/>
                        </a:rPr>
                        <a:t>IgE</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0.004</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dirty="0">
                          <a:effectLst/>
                        </a:rPr>
                        <a:t>-</a:t>
                      </a:r>
                      <a:endParaRPr lang="en-GB" sz="1400" b="0" i="0" u="none" strike="noStrike" dirty="0">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3008217575"/>
                  </a:ext>
                </a:extLst>
              </a:tr>
            </a:tbl>
          </a:graphicData>
        </a:graphic>
      </p:graphicFrame>
      <p:sp>
        <p:nvSpPr>
          <p:cNvPr id="11" name="Rectangle 10">
            <a:extLst>
              <a:ext uri="{FF2B5EF4-FFF2-40B4-BE49-F238E27FC236}">
                <a16:creationId xmlns:a16="http://schemas.microsoft.com/office/drawing/2014/main" id="{218CA260-625A-4D31-BFF5-87A28600C304}"/>
              </a:ext>
            </a:extLst>
          </p:cNvPr>
          <p:cNvSpPr/>
          <p:nvPr/>
        </p:nvSpPr>
        <p:spPr>
          <a:xfrm>
            <a:off x="5132832" y="4654868"/>
            <a:ext cx="1085088" cy="1949005"/>
          </a:xfrm>
          <a:prstGeom prst="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Image 1" descr="dia_47.jpg">
            <a:extLst>
              <a:ext uri="{FF2B5EF4-FFF2-40B4-BE49-F238E27FC236}">
                <a16:creationId xmlns:a16="http://schemas.microsoft.com/office/drawing/2014/main" id="{55652317-3675-4BD7-932E-2BE27076510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20816" y="1144831"/>
            <a:ext cx="4323184" cy="3362476"/>
          </a:xfrm>
          <a:prstGeom prst="rect">
            <a:avLst/>
          </a:prstGeom>
        </p:spPr>
      </p:pic>
      <p:sp>
        <p:nvSpPr>
          <p:cNvPr id="15" name="Rectangle 14">
            <a:extLst>
              <a:ext uri="{FF2B5EF4-FFF2-40B4-BE49-F238E27FC236}">
                <a16:creationId xmlns:a16="http://schemas.microsoft.com/office/drawing/2014/main" id="{6B8398B1-53BA-493F-AFF1-04F5AA5022CD}"/>
              </a:ext>
            </a:extLst>
          </p:cNvPr>
          <p:cNvSpPr/>
          <p:nvPr/>
        </p:nvSpPr>
        <p:spPr>
          <a:xfrm>
            <a:off x="6242304" y="4425696"/>
            <a:ext cx="2548128" cy="22677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4341737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68D7ED-0A06-4486-B289-2DD255FC160A}"/>
              </a:ext>
            </a:extLst>
          </p:cNvPr>
          <p:cNvSpPr>
            <a:spLocks noGrp="1"/>
          </p:cNvSpPr>
          <p:nvPr>
            <p:ph type="title"/>
          </p:nvPr>
        </p:nvSpPr>
        <p:spPr/>
        <p:txBody>
          <a:bodyPr/>
          <a:lstStyle/>
          <a:p>
            <a:r>
              <a:rPr lang="en-US" dirty="0"/>
              <a:t>Antibody function: </a:t>
            </a:r>
            <a:r>
              <a:rPr lang="fr-CH" dirty="0" err="1"/>
              <a:t>IgA</a:t>
            </a:r>
            <a:endParaRPr lang="en-GB" dirty="0"/>
          </a:p>
        </p:txBody>
      </p:sp>
      <p:sp>
        <p:nvSpPr>
          <p:cNvPr id="3" name="Content Placeholder 2">
            <a:extLst>
              <a:ext uri="{FF2B5EF4-FFF2-40B4-BE49-F238E27FC236}">
                <a16:creationId xmlns:a16="http://schemas.microsoft.com/office/drawing/2014/main" id="{991E187D-07AB-4FBA-A259-AAEC845B6149}"/>
              </a:ext>
            </a:extLst>
          </p:cNvPr>
          <p:cNvSpPr>
            <a:spLocks noGrp="1"/>
          </p:cNvSpPr>
          <p:nvPr>
            <p:ph idx="1"/>
          </p:nvPr>
        </p:nvSpPr>
        <p:spPr>
          <a:xfrm>
            <a:off x="233629" y="903910"/>
            <a:ext cx="6484163" cy="5365216"/>
          </a:xfrm>
        </p:spPr>
        <p:txBody>
          <a:bodyPr>
            <a:normAutofit/>
          </a:bodyPr>
          <a:lstStyle/>
          <a:p>
            <a:r>
              <a:rPr lang="en-GB" sz="1800" dirty="0"/>
              <a:t>10-15% in serum, predominant in breast milk, saliva, tears, mucus of bronchial, digestive and urogenital tract</a:t>
            </a:r>
          </a:p>
          <a:p>
            <a:r>
              <a:rPr lang="en-GB" sz="1800" dirty="0"/>
              <a:t>Secretory IgA consists of a dimer or tetramer covalently linked by a J-chain and a secretory component produced by the mucosal epithelium</a:t>
            </a:r>
          </a:p>
          <a:p>
            <a:r>
              <a:rPr lang="en-GB" sz="1800" dirty="0"/>
              <a:t>Daily production of secretory IgA: 5-15g!</a:t>
            </a:r>
          </a:p>
          <a:p>
            <a:r>
              <a:rPr lang="en-GB" sz="1800" dirty="0"/>
              <a:t>IgA-secreting plasma cells are concentrated along mucous membrane surfaces (e.g. in jejunum of small intestine: 2.5x10</a:t>
            </a:r>
            <a:r>
              <a:rPr lang="en-GB" sz="1800" baseline="30000" dirty="0"/>
              <a:t>10</a:t>
            </a:r>
            <a:r>
              <a:rPr lang="en-GB" sz="1800" dirty="0"/>
              <a:t> – these are more plasma cells than in bone marrow, lymph and spleen combined)</a:t>
            </a:r>
          </a:p>
          <a:p>
            <a:endParaRPr lang="en-GB" sz="1800" dirty="0"/>
          </a:p>
        </p:txBody>
      </p:sp>
      <p:graphicFrame>
        <p:nvGraphicFramePr>
          <p:cNvPr id="6" name="Table 5">
            <a:extLst>
              <a:ext uri="{FF2B5EF4-FFF2-40B4-BE49-F238E27FC236}">
                <a16:creationId xmlns:a16="http://schemas.microsoft.com/office/drawing/2014/main" id="{4F17B7C3-5DA0-4A1C-BED5-80D92C5327D7}"/>
              </a:ext>
            </a:extLst>
          </p:cNvPr>
          <p:cNvGraphicFramePr>
            <a:graphicFrameLocks noGrp="1"/>
          </p:cNvGraphicFramePr>
          <p:nvPr>
            <p:extLst>
              <p:ext uri="{D42A27DB-BD31-4B8C-83A1-F6EECF244321}">
                <p14:modId xmlns:p14="http://schemas.microsoft.com/office/powerpoint/2010/main" val="2866600636"/>
              </p:ext>
            </p:extLst>
          </p:nvPr>
        </p:nvGraphicFramePr>
        <p:xfrm>
          <a:off x="536448" y="4654868"/>
          <a:ext cx="8071104" cy="1949005"/>
        </p:xfrm>
        <a:graphic>
          <a:graphicData uri="http://schemas.openxmlformats.org/drawingml/2006/table">
            <a:tbl>
              <a:tblPr firstRow="1" firstCol="1" bandRow="1">
                <a:tableStyleId>{C083E6E3-FA7D-4D7B-A595-EF9225AFEA82}</a:tableStyleId>
              </a:tblPr>
              <a:tblGrid>
                <a:gridCol w="705907">
                  <a:extLst>
                    <a:ext uri="{9D8B030D-6E8A-4147-A177-3AD203B41FA5}">
                      <a16:colId xmlns:a16="http://schemas.microsoft.com/office/drawing/2014/main" val="2004276955"/>
                    </a:ext>
                  </a:extLst>
                </a:gridCol>
                <a:gridCol w="1135085">
                  <a:extLst>
                    <a:ext uri="{9D8B030D-6E8A-4147-A177-3AD203B41FA5}">
                      <a16:colId xmlns:a16="http://schemas.microsoft.com/office/drawing/2014/main" val="2234541593"/>
                    </a:ext>
                  </a:extLst>
                </a:gridCol>
                <a:gridCol w="1121664">
                  <a:extLst>
                    <a:ext uri="{9D8B030D-6E8A-4147-A177-3AD203B41FA5}">
                      <a16:colId xmlns:a16="http://schemas.microsoft.com/office/drawing/2014/main" val="1079649525"/>
                    </a:ext>
                  </a:extLst>
                </a:gridCol>
                <a:gridCol w="1097280">
                  <a:extLst>
                    <a:ext uri="{9D8B030D-6E8A-4147-A177-3AD203B41FA5}">
                      <a16:colId xmlns:a16="http://schemas.microsoft.com/office/drawing/2014/main" val="2849122557"/>
                    </a:ext>
                  </a:extLst>
                </a:gridCol>
                <a:gridCol w="539115">
                  <a:extLst>
                    <a:ext uri="{9D8B030D-6E8A-4147-A177-3AD203B41FA5}">
                      <a16:colId xmlns:a16="http://schemas.microsoft.com/office/drawing/2014/main" val="1455648801"/>
                    </a:ext>
                  </a:extLst>
                </a:gridCol>
                <a:gridCol w="1082421">
                  <a:extLst>
                    <a:ext uri="{9D8B030D-6E8A-4147-A177-3AD203B41FA5}">
                      <a16:colId xmlns:a16="http://schemas.microsoft.com/office/drawing/2014/main" val="3577202566"/>
                    </a:ext>
                  </a:extLst>
                </a:gridCol>
                <a:gridCol w="694944">
                  <a:extLst>
                    <a:ext uri="{9D8B030D-6E8A-4147-A177-3AD203B41FA5}">
                      <a16:colId xmlns:a16="http://schemas.microsoft.com/office/drawing/2014/main" val="444769180"/>
                    </a:ext>
                  </a:extLst>
                </a:gridCol>
                <a:gridCol w="865632">
                  <a:extLst>
                    <a:ext uri="{9D8B030D-6E8A-4147-A177-3AD203B41FA5}">
                      <a16:colId xmlns:a16="http://schemas.microsoft.com/office/drawing/2014/main" val="2404812576"/>
                    </a:ext>
                  </a:extLst>
                </a:gridCol>
                <a:gridCol w="829056">
                  <a:extLst>
                    <a:ext uri="{9D8B030D-6E8A-4147-A177-3AD203B41FA5}">
                      <a16:colId xmlns:a16="http://schemas.microsoft.com/office/drawing/2014/main" val="1285212685"/>
                    </a:ext>
                  </a:extLst>
                </a:gridCol>
              </a:tblGrid>
              <a:tr h="758380">
                <a:tc>
                  <a:txBody>
                    <a:bodyPr/>
                    <a:lstStyle/>
                    <a:p>
                      <a:pPr algn="ctr" rtl="0" fontAlgn="b"/>
                      <a:r>
                        <a:rPr lang="en-GB" sz="1400" u="none" strike="noStrike" dirty="0">
                          <a:effectLst/>
                        </a:rPr>
                        <a:t>Isotype</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Pathogen neutralization</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Complement activation</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Binding to macrophages</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ADCC</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Activation of mast cells</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Serum (%)</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Mucosal secretions</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Placental transfer</a:t>
                      </a:r>
                      <a:endParaRPr lang="en-GB" sz="1400" b="1" i="0" u="none" strike="noStrike" dirty="0">
                        <a:solidFill>
                          <a:srgbClr val="000000"/>
                        </a:solidFill>
                        <a:effectLst/>
                        <a:latin typeface="Calibri Light" panose="020F0302020204030204" pitchFamily="34" charset="0"/>
                      </a:endParaRPr>
                    </a:p>
                  </a:txBody>
                  <a:tcPr marL="45720" marR="45720" anchor="ctr"/>
                </a:tc>
                <a:extLst>
                  <a:ext uri="{0D108BD9-81ED-4DB2-BD59-A6C34878D82A}">
                    <a16:rowId xmlns:a16="http://schemas.microsoft.com/office/drawing/2014/main" val="2911551645"/>
                  </a:ext>
                </a:extLst>
              </a:tr>
              <a:tr h="238125">
                <a:tc>
                  <a:txBody>
                    <a:bodyPr/>
                    <a:lstStyle/>
                    <a:p>
                      <a:pPr algn="ctr" rtl="0" fontAlgn="b"/>
                      <a:r>
                        <a:rPr lang="en-GB" sz="1400" u="none" strike="noStrike">
                          <a:effectLst/>
                        </a:rPr>
                        <a:t>IgM</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10</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158117894"/>
                  </a:ext>
                </a:extLst>
              </a:tr>
              <a:tr h="238125">
                <a:tc>
                  <a:txBody>
                    <a:bodyPr/>
                    <a:lstStyle/>
                    <a:p>
                      <a:pPr algn="ctr" rtl="0" fontAlgn="b"/>
                      <a:r>
                        <a:rPr lang="en-GB" sz="1400" u="none" strike="noStrike">
                          <a:effectLst/>
                        </a:rPr>
                        <a:t>IgD</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0.2</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303013590"/>
                  </a:ext>
                </a:extLst>
              </a:tr>
              <a:tr h="238125">
                <a:tc>
                  <a:txBody>
                    <a:bodyPr/>
                    <a:lstStyle/>
                    <a:p>
                      <a:pPr algn="ctr" rtl="0" fontAlgn="b"/>
                      <a:r>
                        <a:rPr lang="en-GB" sz="1400" u="none" strike="noStrike">
                          <a:effectLst/>
                        </a:rPr>
                        <a:t>IgG</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75</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3707201990"/>
                  </a:ext>
                </a:extLst>
              </a:tr>
              <a:tr h="238125">
                <a:tc>
                  <a:txBody>
                    <a:bodyPr/>
                    <a:lstStyle/>
                    <a:p>
                      <a:pPr algn="ctr" rtl="0" fontAlgn="b"/>
                      <a:r>
                        <a:rPr lang="en-GB" sz="1400" u="none" strike="noStrike">
                          <a:effectLst/>
                        </a:rPr>
                        <a:t>IgA</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15</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3524080380"/>
                  </a:ext>
                </a:extLst>
              </a:tr>
              <a:tr h="238125">
                <a:tc>
                  <a:txBody>
                    <a:bodyPr/>
                    <a:lstStyle/>
                    <a:p>
                      <a:pPr algn="ctr" rtl="0" fontAlgn="b"/>
                      <a:r>
                        <a:rPr lang="en-GB" sz="1400" u="none" strike="noStrike">
                          <a:effectLst/>
                        </a:rPr>
                        <a:t>IgE</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0.004</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dirty="0">
                          <a:effectLst/>
                        </a:rPr>
                        <a:t>-</a:t>
                      </a:r>
                      <a:endParaRPr lang="en-GB" sz="1400" b="0" i="0" u="none" strike="noStrike" dirty="0">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3008217575"/>
                  </a:ext>
                </a:extLst>
              </a:tr>
            </a:tbl>
          </a:graphicData>
        </a:graphic>
      </p:graphicFrame>
      <p:sp>
        <p:nvSpPr>
          <p:cNvPr id="7" name="Rectangle 6">
            <a:extLst>
              <a:ext uri="{FF2B5EF4-FFF2-40B4-BE49-F238E27FC236}">
                <a16:creationId xmlns:a16="http://schemas.microsoft.com/office/drawing/2014/main" id="{FFB184CC-57B2-4221-A198-2281556C678C}"/>
              </a:ext>
            </a:extLst>
          </p:cNvPr>
          <p:cNvSpPr/>
          <p:nvPr/>
        </p:nvSpPr>
        <p:spPr>
          <a:xfrm>
            <a:off x="6266688" y="4654868"/>
            <a:ext cx="1560576" cy="1949005"/>
          </a:xfrm>
          <a:prstGeom prst="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96704951-7C8C-4B56-B02B-10F45985FAB5}"/>
              </a:ext>
            </a:extLst>
          </p:cNvPr>
          <p:cNvSpPr/>
          <p:nvPr/>
        </p:nvSpPr>
        <p:spPr>
          <a:xfrm>
            <a:off x="7851648" y="4425696"/>
            <a:ext cx="963168" cy="226771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a:extLst>
              <a:ext uri="{FF2B5EF4-FFF2-40B4-BE49-F238E27FC236}">
                <a16:creationId xmlns:a16="http://schemas.microsoft.com/office/drawing/2014/main" id="{6AB898E5-01E3-4CF4-BF95-ADD60ADE6EE8}"/>
              </a:ext>
            </a:extLst>
          </p:cNvPr>
          <p:cNvPicPr>
            <a:picLocks noChangeAspect="1"/>
          </p:cNvPicPr>
          <p:nvPr/>
        </p:nvPicPr>
        <p:blipFill>
          <a:blip r:embed="rId2"/>
          <a:stretch>
            <a:fillRect/>
          </a:stretch>
        </p:blipFill>
        <p:spPr>
          <a:xfrm>
            <a:off x="6720744" y="1248157"/>
            <a:ext cx="2213040" cy="2194750"/>
          </a:xfrm>
          <a:prstGeom prst="rect">
            <a:avLst/>
          </a:prstGeom>
        </p:spPr>
      </p:pic>
    </p:spTree>
    <p:extLst>
      <p:ext uri="{BB962C8B-B14F-4D97-AF65-F5344CB8AC3E}">
        <p14:creationId xmlns:p14="http://schemas.microsoft.com/office/powerpoint/2010/main" val="427488035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011429-1ED0-4EF9-861E-D0DDCA48E6D4}"/>
              </a:ext>
            </a:extLst>
          </p:cNvPr>
          <p:cNvSpPr>
            <a:spLocks noGrp="1"/>
          </p:cNvSpPr>
          <p:nvPr>
            <p:ph type="title"/>
          </p:nvPr>
        </p:nvSpPr>
        <p:spPr/>
        <p:txBody>
          <a:bodyPr/>
          <a:lstStyle/>
          <a:p>
            <a:r>
              <a:rPr lang="en-US" dirty="0"/>
              <a:t>Antibody function: </a:t>
            </a:r>
            <a:r>
              <a:rPr lang="fr-FR" dirty="0" err="1"/>
              <a:t>Transcytosis</a:t>
            </a:r>
            <a:r>
              <a:rPr lang="fr-FR" dirty="0"/>
              <a:t> of </a:t>
            </a:r>
            <a:r>
              <a:rPr lang="fr-FR" dirty="0" err="1"/>
              <a:t>IgA</a:t>
            </a:r>
            <a:endParaRPr lang="en-GB" dirty="0"/>
          </a:p>
        </p:txBody>
      </p:sp>
      <p:sp>
        <p:nvSpPr>
          <p:cNvPr id="3" name="Content Placeholder 2">
            <a:extLst>
              <a:ext uri="{FF2B5EF4-FFF2-40B4-BE49-F238E27FC236}">
                <a16:creationId xmlns:a16="http://schemas.microsoft.com/office/drawing/2014/main" id="{934BC836-C369-42E4-B555-A67BB1319077}"/>
              </a:ext>
            </a:extLst>
          </p:cNvPr>
          <p:cNvSpPr>
            <a:spLocks noGrp="1"/>
          </p:cNvSpPr>
          <p:nvPr>
            <p:ph sz="half" idx="1"/>
          </p:nvPr>
        </p:nvSpPr>
        <p:spPr>
          <a:xfrm>
            <a:off x="5468874" y="1764665"/>
            <a:ext cx="3886200" cy="4351338"/>
          </a:xfrm>
        </p:spPr>
        <p:txBody>
          <a:bodyPr>
            <a:normAutofit/>
          </a:bodyPr>
          <a:lstStyle/>
          <a:p>
            <a:r>
              <a:rPr lang="fr-FR" sz="1800" dirty="0" err="1"/>
              <a:t>secretory</a:t>
            </a:r>
            <a:r>
              <a:rPr lang="fr-FR" sz="1800" dirty="0"/>
              <a:t> component </a:t>
            </a:r>
            <a:r>
              <a:rPr lang="fr-FR" sz="1800" dirty="0" err="1"/>
              <a:t>protects</a:t>
            </a:r>
            <a:r>
              <a:rPr lang="fr-FR" sz="1800" dirty="0"/>
              <a:t> </a:t>
            </a:r>
            <a:r>
              <a:rPr lang="fr-FR" sz="1800" dirty="0" err="1"/>
              <a:t>IgA</a:t>
            </a:r>
            <a:r>
              <a:rPr lang="fr-FR" sz="1800" dirty="0"/>
              <a:t> </a:t>
            </a:r>
            <a:r>
              <a:rPr lang="fr-FR" sz="1800" dirty="0" err="1"/>
              <a:t>from</a:t>
            </a:r>
            <a:r>
              <a:rPr lang="fr-FR" sz="1800" dirty="0"/>
              <a:t> digestion in </a:t>
            </a:r>
            <a:r>
              <a:rPr lang="fr-FR" sz="1800" dirty="0" err="1"/>
              <a:t>protease-rich</a:t>
            </a:r>
            <a:r>
              <a:rPr lang="fr-FR" sz="1800" dirty="0"/>
              <a:t> </a:t>
            </a:r>
            <a:r>
              <a:rPr lang="fr-FR" sz="1800" dirty="0" err="1"/>
              <a:t>mucosal</a:t>
            </a:r>
            <a:r>
              <a:rPr lang="fr-FR" sz="1800" dirty="0"/>
              <a:t> </a:t>
            </a:r>
            <a:r>
              <a:rPr lang="fr-FR" sz="1800" dirty="0" err="1"/>
              <a:t>environment</a:t>
            </a:r>
            <a:endParaRPr lang="fr-FR" sz="1800" dirty="0"/>
          </a:p>
          <a:p>
            <a:r>
              <a:rPr lang="fr-FR" sz="1800" dirty="0"/>
              <a:t>cross-links large </a:t>
            </a:r>
            <a:r>
              <a:rPr lang="fr-FR" sz="1800" dirty="0" err="1"/>
              <a:t>epitopes</a:t>
            </a:r>
            <a:r>
              <a:rPr lang="fr-FR" sz="1800" dirty="0"/>
              <a:t> </a:t>
            </a:r>
            <a:r>
              <a:rPr lang="fr-FR" sz="1800" dirty="0" err="1"/>
              <a:t>with</a:t>
            </a:r>
            <a:r>
              <a:rPr lang="fr-FR" sz="1800" dirty="0"/>
              <a:t> multiple </a:t>
            </a:r>
            <a:r>
              <a:rPr lang="fr-FR" sz="1800" dirty="0" err="1"/>
              <a:t>epitopes</a:t>
            </a:r>
            <a:r>
              <a:rPr lang="fr-FR" sz="1800" dirty="0"/>
              <a:t> </a:t>
            </a:r>
          </a:p>
          <a:p>
            <a:r>
              <a:rPr lang="fr-FR" sz="1800" dirty="0" err="1"/>
              <a:t>prevents</a:t>
            </a:r>
            <a:r>
              <a:rPr lang="fr-FR" sz="1800" dirty="0"/>
              <a:t> binding of </a:t>
            </a:r>
            <a:r>
              <a:rPr lang="fr-FR" sz="1800" dirty="0" err="1"/>
              <a:t>pathogens</a:t>
            </a:r>
            <a:r>
              <a:rPr lang="fr-FR" sz="1800" dirty="0"/>
              <a:t> to </a:t>
            </a:r>
            <a:r>
              <a:rPr lang="fr-FR" sz="1800" dirty="0" err="1"/>
              <a:t>mucosal</a:t>
            </a:r>
            <a:r>
              <a:rPr lang="fr-FR" sz="1800" dirty="0"/>
              <a:t> </a:t>
            </a:r>
            <a:r>
              <a:rPr lang="fr-FR" sz="1800" dirty="0" err="1"/>
              <a:t>cells</a:t>
            </a:r>
            <a:endParaRPr lang="fr-FR" sz="1800" dirty="0"/>
          </a:p>
          <a:p>
            <a:endParaRPr lang="en-GB" sz="1800" dirty="0"/>
          </a:p>
        </p:txBody>
      </p:sp>
      <p:pic>
        <p:nvPicPr>
          <p:cNvPr id="7" name="Image 4" descr="dia_50.jpg">
            <a:extLst>
              <a:ext uri="{FF2B5EF4-FFF2-40B4-BE49-F238E27FC236}">
                <a16:creationId xmlns:a16="http://schemas.microsoft.com/office/drawing/2014/main" id="{9A848282-5B3F-45F3-A1B1-69D3FF31700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5935" y="1764665"/>
            <a:ext cx="5072939" cy="3804705"/>
          </a:xfrm>
          <a:prstGeom prst="rect">
            <a:avLst/>
          </a:prstGeom>
        </p:spPr>
      </p:pic>
    </p:spTree>
    <p:extLst>
      <p:ext uri="{BB962C8B-B14F-4D97-AF65-F5344CB8AC3E}">
        <p14:creationId xmlns:p14="http://schemas.microsoft.com/office/powerpoint/2010/main" val="227017168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D5F3CD-6211-4E32-AB8A-146CD42418D3}"/>
              </a:ext>
            </a:extLst>
          </p:cNvPr>
          <p:cNvSpPr>
            <a:spLocks noGrp="1"/>
          </p:cNvSpPr>
          <p:nvPr>
            <p:ph type="title"/>
          </p:nvPr>
        </p:nvSpPr>
        <p:spPr/>
        <p:txBody>
          <a:bodyPr/>
          <a:lstStyle/>
          <a:p>
            <a:r>
              <a:rPr lang="fr-CH"/>
              <a:t>Antibody function: placental transfer</a:t>
            </a:r>
            <a:endParaRPr lang="en-GB" dirty="0"/>
          </a:p>
        </p:txBody>
      </p:sp>
      <p:sp>
        <p:nvSpPr>
          <p:cNvPr id="3" name="Content Placeholder 2">
            <a:extLst>
              <a:ext uri="{FF2B5EF4-FFF2-40B4-BE49-F238E27FC236}">
                <a16:creationId xmlns:a16="http://schemas.microsoft.com/office/drawing/2014/main" id="{676BA866-5E6F-4646-8A2C-A1A6A4485ABB}"/>
              </a:ext>
            </a:extLst>
          </p:cNvPr>
          <p:cNvSpPr>
            <a:spLocks noGrp="1"/>
          </p:cNvSpPr>
          <p:nvPr>
            <p:ph sz="half" idx="1"/>
          </p:nvPr>
        </p:nvSpPr>
        <p:spPr>
          <a:xfrm>
            <a:off x="417545" y="1094887"/>
            <a:ext cx="3290373" cy="4351338"/>
          </a:xfrm>
        </p:spPr>
        <p:txBody>
          <a:bodyPr>
            <a:normAutofit/>
          </a:bodyPr>
          <a:lstStyle/>
          <a:p>
            <a:r>
              <a:rPr lang="fr-FR" sz="1800" dirty="0" err="1"/>
              <a:t>Some</a:t>
            </a:r>
            <a:r>
              <a:rPr lang="fr-FR" sz="1800" dirty="0"/>
              <a:t> </a:t>
            </a:r>
            <a:r>
              <a:rPr lang="fr-FR" sz="1800" dirty="0" err="1"/>
              <a:t>antibodies</a:t>
            </a:r>
            <a:r>
              <a:rPr lang="fr-FR" sz="1800" dirty="0"/>
              <a:t> can cross </a:t>
            </a:r>
            <a:r>
              <a:rPr lang="fr-FR" sz="1800" dirty="0" err="1"/>
              <a:t>epithelial</a:t>
            </a:r>
            <a:r>
              <a:rPr lang="fr-FR" sz="1800" dirty="0"/>
              <a:t> </a:t>
            </a:r>
            <a:r>
              <a:rPr lang="fr-FR" sz="1800" dirty="0" err="1"/>
              <a:t>layers</a:t>
            </a:r>
            <a:r>
              <a:rPr lang="fr-FR" sz="1800" dirty="0"/>
              <a:t> to </a:t>
            </a:r>
            <a:r>
              <a:rPr lang="fr-FR" sz="1800" dirty="0" err="1"/>
              <a:t>reach</a:t>
            </a:r>
            <a:r>
              <a:rPr lang="fr-FR" sz="1800" dirty="0"/>
              <a:t> </a:t>
            </a:r>
            <a:r>
              <a:rPr lang="fr-FR" sz="1800" dirty="0" err="1"/>
              <a:t>mucosal</a:t>
            </a:r>
            <a:r>
              <a:rPr lang="fr-FR" sz="1800" dirty="0"/>
              <a:t> surfaces (in </a:t>
            </a:r>
            <a:r>
              <a:rPr lang="fr-FR" sz="1800" dirty="0" err="1"/>
              <a:t>respiratory</a:t>
            </a:r>
            <a:r>
              <a:rPr lang="fr-FR" sz="1800" dirty="0"/>
              <a:t>, gastrointestinal and </a:t>
            </a:r>
            <a:r>
              <a:rPr lang="fr-FR" sz="1800" dirty="0" err="1"/>
              <a:t>urogenital</a:t>
            </a:r>
            <a:r>
              <a:rPr lang="fr-FR" sz="1800" dirty="0"/>
              <a:t> tracts) and to </a:t>
            </a:r>
            <a:r>
              <a:rPr lang="fr-FR" sz="1800" dirty="0" err="1"/>
              <a:t>be</a:t>
            </a:r>
            <a:r>
              <a:rPr lang="fr-FR" sz="1800" dirty="0"/>
              <a:t> </a:t>
            </a:r>
            <a:r>
              <a:rPr lang="fr-FR" sz="1800" dirty="0" err="1"/>
              <a:t>exported</a:t>
            </a:r>
            <a:r>
              <a:rPr lang="fr-FR" sz="1800" dirty="0"/>
              <a:t> </a:t>
            </a:r>
            <a:r>
              <a:rPr lang="fr-FR" sz="1800" dirty="0" err="1"/>
              <a:t>into</a:t>
            </a:r>
            <a:r>
              <a:rPr lang="fr-FR" sz="1800" dirty="0"/>
              <a:t> </a:t>
            </a:r>
            <a:r>
              <a:rPr lang="fr-FR" sz="1800" dirty="0" err="1"/>
              <a:t>breast</a:t>
            </a:r>
            <a:r>
              <a:rPr lang="fr-FR" sz="1800" dirty="0"/>
              <a:t> </a:t>
            </a:r>
            <a:r>
              <a:rPr lang="fr-FR" sz="1800" dirty="0" err="1"/>
              <a:t>milk</a:t>
            </a:r>
            <a:r>
              <a:rPr lang="fr-FR" sz="1800" dirty="0"/>
              <a:t>. </a:t>
            </a:r>
          </a:p>
          <a:p>
            <a:r>
              <a:rPr lang="fr-FR" sz="1800" dirty="0" err="1"/>
              <a:t>Mostly</a:t>
            </a:r>
            <a:r>
              <a:rPr lang="fr-FR" sz="1800" dirty="0"/>
              <a:t> </a:t>
            </a:r>
            <a:r>
              <a:rPr lang="fr-FR" sz="1800" dirty="0" err="1"/>
              <a:t>IgA</a:t>
            </a:r>
            <a:r>
              <a:rPr lang="fr-FR" sz="1800" dirty="0"/>
              <a:t>, but </a:t>
            </a:r>
            <a:r>
              <a:rPr lang="fr-FR" sz="1800" dirty="0" err="1"/>
              <a:t>also</a:t>
            </a:r>
            <a:r>
              <a:rPr lang="fr-FR" sz="1800" dirty="0"/>
              <a:t> IgG </a:t>
            </a:r>
            <a:r>
              <a:rPr lang="fr-FR" sz="1800" dirty="0" err="1"/>
              <a:t>from</a:t>
            </a:r>
            <a:r>
              <a:rPr lang="fr-FR" sz="1800" dirty="0"/>
              <a:t> </a:t>
            </a:r>
            <a:r>
              <a:rPr lang="fr-FR" sz="1800" dirty="0" err="1"/>
              <a:t>mother</a:t>
            </a:r>
            <a:r>
              <a:rPr lang="fr-FR" sz="1800" dirty="0"/>
              <a:t> to </a:t>
            </a:r>
            <a:r>
              <a:rPr lang="fr-FR" sz="1800" dirty="0" err="1"/>
              <a:t>child</a:t>
            </a:r>
            <a:r>
              <a:rPr lang="fr-FR" sz="1800" dirty="0"/>
              <a:t> </a:t>
            </a:r>
            <a:r>
              <a:rPr lang="fr-FR" sz="1800" dirty="0" err="1"/>
              <a:t>during</a:t>
            </a:r>
            <a:r>
              <a:rPr lang="fr-FR" sz="1800" dirty="0"/>
              <a:t> gestation</a:t>
            </a:r>
          </a:p>
          <a:p>
            <a:endParaRPr lang="en-GB" sz="1800" dirty="0"/>
          </a:p>
        </p:txBody>
      </p:sp>
      <p:graphicFrame>
        <p:nvGraphicFramePr>
          <p:cNvPr id="4" name="Table 3">
            <a:extLst>
              <a:ext uri="{FF2B5EF4-FFF2-40B4-BE49-F238E27FC236}">
                <a16:creationId xmlns:a16="http://schemas.microsoft.com/office/drawing/2014/main" id="{F29FBCF4-EA02-44FB-976A-DA96F63DAA8B}"/>
              </a:ext>
            </a:extLst>
          </p:cNvPr>
          <p:cNvGraphicFramePr>
            <a:graphicFrameLocks noGrp="1"/>
          </p:cNvGraphicFramePr>
          <p:nvPr>
            <p:extLst>
              <p:ext uri="{D42A27DB-BD31-4B8C-83A1-F6EECF244321}">
                <p14:modId xmlns:p14="http://schemas.microsoft.com/office/powerpoint/2010/main" val="582579254"/>
              </p:ext>
            </p:extLst>
          </p:nvPr>
        </p:nvGraphicFramePr>
        <p:xfrm>
          <a:off x="536448" y="4654868"/>
          <a:ext cx="8071104" cy="1949005"/>
        </p:xfrm>
        <a:graphic>
          <a:graphicData uri="http://schemas.openxmlformats.org/drawingml/2006/table">
            <a:tbl>
              <a:tblPr firstRow="1" firstCol="1" bandRow="1">
                <a:tableStyleId>{C083E6E3-FA7D-4D7B-A595-EF9225AFEA82}</a:tableStyleId>
              </a:tblPr>
              <a:tblGrid>
                <a:gridCol w="705907">
                  <a:extLst>
                    <a:ext uri="{9D8B030D-6E8A-4147-A177-3AD203B41FA5}">
                      <a16:colId xmlns:a16="http://schemas.microsoft.com/office/drawing/2014/main" val="2004276955"/>
                    </a:ext>
                  </a:extLst>
                </a:gridCol>
                <a:gridCol w="1135085">
                  <a:extLst>
                    <a:ext uri="{9D8B030D-6E8A-4147-A177-3AD203B41FA5}">
                      <a16:colId xmlns:a16="http://schemas.microsoft.com/office/drawing/2014/main" val="2234541593"/>
                    </a:ext>
                  </a:extLst>
                </a:gridCol>
                <a:gridCol w="1121664">
                  <a:extLst>
                    <a:ext uri="{9D8B030D-6E8A-4147-A177-3AD203B41FA5}">
                      <a16:colId xmlns:a16="http://schemas.microsoft.com/office/drawing/2014/main" val="1079649525"/>
                    </a:ext>
                  </a:extLst>
                </a:gridCol>
                <a:gridCol w="1097280">
                  <a:extLst>
                    <a:ext uri="{9D8B030D-6E8A-4147-A177-3AD203B41FA5}">
                      <a16:colId xmlns:a16="http://schemas.microsoft.com/office/drawing/2014/main" val="2849122557"/>
                    </a:ext>
                  </a:extLst>
                </a:gridCol>
                <a:gridCol w="539115">
                  <a:extLst>
                    <a:ext uri="{9D8B030D-6E8A-4147-A177-3AD203B41FA5}">
                      <a16:colId xmlns:a16="http://schemas.microsoft.com/office/drawing/2014/main" val="1455648801"/>
                    </a:ext>
                  </a:extLst>
                </a:gridCol>
                <a:gridCol w="1082421">
                  <a:extLst>
                    <a:ext uri="{9D8B030D-6E8A-4147-A177-3AD203B41FA5}">
                      <a16:colId xmlns:a16="http://schemas.microsoft.com/office/drawing/2014/main" val="3577202566"/>
                    </a:ext>
                  </a:extLst>
                </a:gridCol>
                <a:gridCol w="694944">
                  <a:extLst>
                    <a:ext uri="{9D8B030D-6E8A-4147-A177-3AD203B41FA5}">
                      <a16:colId xmlns:a16="http://schemas.microsoft.com/office/drawing/2014/main" val="444769180"/>
                    </a:ext>
                  </a:extLst>
                </a:gridCol>
                <a:gridCol w="865632">
                  <a:extLst>
                    <a:ext uri="{9D8B030D-6E8A-4147-A177-3AD203B41FA5}">
                      <a16:colId xmlns:a16="http://schemas.microsoft.com/office/drawing/2014/main" val="2404812576"/>
                    </a:ext>
                  </a:extLst>
                </a:gridCol>
                <a:gridCol w="829056">
                  <a:extLst>
                    <a:ext uri="{9D8B030D-6E8A-4147-A177-3AD203B41FA5}">
                      <a16:colId xmlns:a16="http://schemas.microsoft.com/office/drawing/2014/main" val="1285212685"/>
                    </a:ext>
                  </a:extLst>
                </a:gridCol>
              </a:tblGrid>
              <a:tr h="758380">
                <a:tc>
                  <a:txBody>
                    <a:bodyPr/>
                    <a:lstStyle/>
                    <a:p>
                      <a:pPr algn="ctr" rtl="0" fontAlgn="b"/>
                      <a:r>
                        <a:rPr lang="en-GB" sz="1400" u="none" strike="noStrike" dirty="0">
                          <a:effectLst/>
                        </a:rPr>
                        <a:t>Isotype</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Pathogen neutralization</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Complement activation</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Binding to macrophages</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ADCC</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Activation of mast cells</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Serum (%)</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Mucosal secretions</a:t>
                      </a:r>
                      <a:endParaRPr lang="en-GB" sz="1400" b="1" i="0" u="none" strike="noStrike" dirty="0">
                        <a:solidFill>
                          <a:srgbClr val="000000"/>
                        </a:solidFill>
                        <a:effectLst/>
                        <a:latin typeface="Calibri Light" panose="020F0302020204030204" pitchFamily="34" charset="0"/>
                      </a:endParaRPr>
                    </a:p>
                  </a:txBody>
                  <a:tcPr marL="45720" marR="45720" anchor="ctr"/>
                </a:tc>
                <a:tc>
                  <a:txBody>
                    <a:bodyPr/>
                    <a:lstStyle/>
                    <a:p>
                      <a:pPr algn="ctr" rtl="0" fontAlgn="b"/>
                      <a:r>
                        <a:rPr lang="en-GB" sz="1400" u="none" strike="noStrike" dirty="0">
                          <a:effectLst/>
                        </a:rPr>
                        <a:t>Placental transfer</a:t>
                      </a:r>
                      <a:endParaRPr lang="en-GB" sz="1400" b="1" i="0" u="none" strike="noStrike" dirty="0">
                        <a:solidFill>
                          <a:srgbClr val="000000"/>
                        </a:solidFill>
                        <a:effectLst/>
                        <a:latin typeface="Calibri Light" panose="020F0302020204030204" pitchFamily="34" charset="0"/>
                      </a:endParaRPr>
                    </a:p>
                  </a:txBody>
                  <a:tcPr marL="45720" marR="45720" anchor="ctr"/>
                </a:tc>
                <a:extLst>
                  <a:ext uri="{0D108BD9-81ED-4DB2-BD59-A6C34878D82A}">
                    <a16:rowId xmlns:a16="http://schemas.microsoft.com/office/drawing/2014/main" val="2911551645"/>
                  </a:ext>
                </a:extLst>
              </a:tr>
              <a:tr h="238125">
                <a:tc>
                  <a:txBody>
                    <a:bodyPr/>
                    <a:lstStyle/>
                    <a:p>
                      <a:pPr algn="ctr" rtl="0" fontAlgn="b"/>
                      <a:r>
                        <a:rPr lang="en-GB" sz="1400" u="none" strike="noStrike">
                          <a:effectLst/>
                        </a:rPr>
                        <a:t>IgM</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10</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158117894"/>
                  </a:ext>
                </a:extLst>
              </a:tr>
              <a:tr h="238125">
                <a:tc>
                  <a:txBody>
                    <a:bodyPr/>
                    <a:lstStyle/>
                    <a:p>
                      <a:pPr algn="ctr" rtl="0" fontAlgn="b"/>
                      <a:r>
                        <a:rPr lang="en-GB" sz="1400" u="none" strike="noStrike">
                          <a:effectLst/>
                        </a:rPr>
                        <a:t>IgD</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0.2</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303013590"/>
                  </a:ext>
                </a:extLst>
              </a:tr>
              <a:tr h="238125">
                <a:tc>
                  <a:txBody>
                    <a:bodyPr/>
                    <a:lstStyle/>
                    <a:p>
                      <a:pPr algn="ctr" rtl="0" fontAlgn="b"/>
                      <a:r>
                        <a:rPr lang="en-GB" sz="1400" u="none" strike="noStrike">
                          <a:effectLst/>
                        </a:rPr>
                        <a:t>IgG</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75</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3707201990"/>
                  </a:ext>
                </a:extLst>
              </a:tr>
              <a:tr h="238125">
                <a:tc>
                  <a:txBody>
                    <a:bodyPr/>
                    <a:lstStyle/>
                    <a:p>
                      <a:pPr algn="ctr" rtl="0" fontAlgn="b"/>
                      <a:r>
                        <a:rPr lang="en-GB" sz="1400" u="none" strike="noStrike">
                          <a:effectLst/>
                        </a:rPr>
                        <a:t>IgA</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15</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3524080380"/>
                  </a:ext>
                </a:extLst>
              </a:tr>
              <a:tr h="238125">
                <a:tc>
                  <a:txBody>
                    <a:bodyPr/>
                    <a:lstStyle/>
                    <a:p>
                      <a:pPr algn="ctr" rtl="0" fontAlgn="b"/>
                      <a:r>
                        <a:rPr lang="en-GB" sz="1400" u="none" strike="noStrike">
                          <a:effectLst/>
                        </a:rPr>
                        <a:t>IgE</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fontAlgn="b"/>
                      <a:r>
                        <a:rPr lang="en-GB" sz="1100" u="none" strike="noStrike">
                          <a:effectLst/>
                        </a:rPr>
                        <a:t>0.004</a:t>
                      </a:r>
                      <a:endParaRPr lang="en-GB" sz="11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a:effectLst/>
                        </a:rPr>
                        <a:t>-</a:t>
                      </a:r>
                      <a:endParaRPr lang="en-GB" sz="1400" b="0" i="0" u="none" strike="noStrike">
                        <a:solidFill>
                          <a:srgbClr val="000000"/>
                        </a:solidFill>
                        <a:effectLst/>
                        <a:latin typeface="Calibri Light" panose="020F0302020204030204" pitchFamily="34" charset="0"/>
                      </a:endParaRPr>
                    </a:p>
                  </a:txBody>
                  <a:tcPr marL="9525" marR="9525" marT="9525" marB="0" anchor="b"/>
                </a:tc>
                <a:tc>
                  <a:txBody>
                    <a:bodyPr/>
                    <a:lstStyle/>
                    <a:p>
                      <a:pPr algn="ctr" rtl="0" fontAlgn="b"/>
                      <a:r>
                        <a:rPr lang="en-GB" sz="1400" u="none" strike="noStrike" dirty="0">
                          <a:effectLst/>
                        </a:rPr>
                        <a:t>-</a:t>
                      </a:r>
                      <a:endParaRPr lang="en-GB" sz="1400" b="0" i="0" u="none" strike="noStrike" dirty="0">
                        <a:solidFill>
                          <a:srgbClr val="000000"/>
                        </a:solidFill>
                        <a:effectLst/>
                        <a:latin typeface="Calibri Light" panose="020F0302020204030204" pitchFamily="34" charset="0"/>
                      </a:endParaRPr>
                    </a:p>
                  </a:txBody>
                  <a:tcPr marL="9525" marR="9525" marT="9525" marB="0" anchor="b"/>
                </a:tc>
                <a:extLst>
                  <a:ext uri="{0D108BD9-81ED-4DB2-BD59-A6C34878D82A}">
                    <a16:rowId xmlns:a16="http://schemas.microsoft.com/office/drawing/2014/main" val="3008217575"/>
                  </a:ext>
                </a:extLst>
              </a:tr>
            </a:tbl>
          </a:graphicData>
        </a:graphic>
      </p:graphicFrame>
      <p:sp>
        <p:nvSpPr>
          <p:cNvPr id="5" name="Rectangle 4">
            <a:extLst>
              <a:ext uri="{FF2B5EF4-FFF2-40B4-BE49-F238E27FC236}">
                <a16:creationId xmlns:a16="http://schemas.microsoft.com/office/drawing/2014/main" id="{799FBD86-18AE-43DD-B4BC-F9BBE8A9B30E}"/>
              </a:ext>
            </a:extLst>
          </p:cNvPr>
          <p:cNvSpPr/>
          <p:nvPr/>
        </p:nvSpPr>
        <p:spPr>
          <a:xfrm>
            <a:off x="7802880" y="4654868"/>
            <a:ext cx="804672" cy="1949005"/>
          </a:xfrm>
          <a:prstGeom prst="rect">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2" name="Group 21">
            <a:extLst>
              <a:ext uri="{FF2B5EF4-FFF2-40B4-BE49-F238E27FC236}">
                <a16:creationId xmlns:a16="http://schemas.microsoft.com/office/drawing/2014/main" id="{1998647E-79EF-491F-9E5C-18CCDFD11898}"/>
              </a:ext>
            </a:extLst>
          </p:cNvPr>
          <p:cNvGrpSpPr/>
          <p:nvPr/>
        </p:nvGrpSpPr>
        <p:grpSpPr>
          <a:xfrm>
            <a:off x="3918952" y="779622"/>
            <a:ext cx="5024182" cy="3875246"/>
            <a:chOff x="3893552" y="729831"/>
            <a:chExt cx="5024182" cy="3875246"/>
          </a:xfrm>
        </p:grpSpPr>
        <p:pic>
          <p:nvPicPr>
            <p:cNvPr id="11" name="Picture 10">
              <a:extLst>
                <a:ext uri="{FF2B5EF4-FFF2-40B4-BE49-F238E27FC236}">
                  <a16:creationId xmlns:a16="http://schemas.microsoft.com/office/drawing/2014/main" id="{1185F3FF-19AE-4FA1-96D9-B5AADD5DFBCA}"/>
                </a:ext>
              </a:extLst>
            </p:cNvPr>
            <p:cNvPicPr>
              <a:picLocks noChangeAspect="1"/>
            </p:cNvPicPr>
            <p:nvPr/>
          </p:nvPicPr>
          <p:blipFill rotWithShape="1">
            <a:blip r:embed="rId2"/>
            <a:srcRect b="1736"/>
            <a:stretch/>
          </p:blipFill>
          <p:spPr>
            <a:xfrm>
              <a:off x="4104688" y="1180372"/>
              <a:ext cx="4541325" cy="3266409"/>
            </a:xfrm>
            <a:prstGeom prst="rect">
              <a:avLst/>
            </a:prstGeom>
          </p:spPr>
        </p:pic>
        <p:sp>
          <p:nvSpPr>
            <p:cNvPr id="13" name="TextBox 12">
              <a:extLst>
                <a:ext uri="{FF2B5EF4-FFF2-40B4-BE49-F238E27FC236}">
                  <a16:creationId xmlns:a16="http://schemas.microsoft.com/office/drawing/2014/main" id="{25753907-6F3A-4DE7-A521-314E78106F84}"/>
                </a:ext>
              </a:extLst>
            </p:cNvPr>
            <p:cNvSpPr txBox="1"/>
            <p:nvPr/>
          </p:nvSpPr>
          <p:spPr>
            <a:xfrm>
              <a:off x="5273107" y="1130391"/>
              <a:ext cx="1102243" cy="430887"/>
            </a:xfrm>
            <a:prstGeom prst="rect">
              <a:avLst/>
            </a:prstGeom>
            <a:solidFill>
              <a:schemeClr val="bg1">
                <a:lumMod val="95000"/>
              </a:schemeClr>
            </a:solidFill>
            <a:ln>
              <a:noFill/>
            </a:ln>
          </p:spPr>
          <p:txBody>
            <a:bodyPr wrap="square" lIns="0" tIns="0" rIns="0" bIns="0" rtlCol="0">
              <a:spAutoFit/>
            </a:bodyPr>
            <a:lstStyle/>
            <a:p>
              <a:r>
                <a:rPr lang="en-US" sz="1400" dirty="0">
                  <a:latin typeface="+mj-lt"/>
                </a:rPr>
                <a:t>Environmental antigens </a:t>
              </a:r>
            </a:p>
          </p:txBody>
        </p:sp>
        <p:sp>
          <p:nvSpPr>
            <p:cNvPr id="14" name="TextBox 13">
              <a:extLst>
                <a:ext uri="{FF2B5EF4-FFF2-40B4-BE49-F238E27FC236}">
                  <a16:creationId xmlns:a16="http://schemas.microsoft.com/office/drawing/2014/main" id="{6CDE2A3E-0C5F-45F3-920F-C6F532DE8B52}"/>
                </a:ext>
              </a:extLst>
            </p:cNvPr>
            <p:cNvSpPr txBox="1"/>
            <p:nvPr/>
          </p:nvSpPr>
          <p:spPr>
            <a:xfrm>
              <a:off x="7126800" y="2245379"/>
              <a:ext cx="1373389" cy="646331"/>
            </a:xfrm>
            <a:prstGeom prst="rect">
              <a:avLst/>
            </a:prstGeom>
            <a:solidFill>
              <a:schemeClr val="bg1">
                <a:lumMod val="95000"/>
              </a:schemeClr>
            </a:solidFill>
            <a:ln>
              <a:noFill/>
            </a:ln>
          </p:spPr>
          <p:txBody>
            <a:bodyPr wrap="square" lIns="0" tIns="0" rIns="0" bIns="0" rtlCol="0">
              <a:spAutoFit/>
            </a:bodyPr>
            <a:lstStyle/>
            <a:p>
              <a:r>
                <a:rPr lang="en-US" sz="1400" dirty="0">
                  <a:latin typeface="+mj-lt"/>
                </a:rPr>
                <a:t>Antigen handling by the maternal digestive system </a:t>
              </a:r>
            </a:p>
          </p:txBody>
        </p:sp>
        <p:sp>
          <p:nvSpPr>
            <p:cNvPr id="15" name="TextBox 14">
              <a:extLst>
                <a:ext uri="{FF2B5EF4-FFF2-40B4-BE49-F238E27FC236}">
                  <a16:creationId xmlns:a16="http://schemas.microsoft.com/office/drawing/2014/main" id="{5F76F9AC-0BEC-4DE2-8B9E-FC15922C439B}"/>
                </a:ext>
              </a:extLst>
            </p:cNvPr>
            <p:cNvSpPr txBox="1"/>
            <p:nvPr/>
          </p:nvSpPr>
          <p:spPr>
            <a:xfrm>
              <a:off x="3999086" y="1843732"/>
              <a:ext cx="2262014" cy="1292662"/>
            </a:xfrm>
            <a:prstGeom prst="rect">
              <a:avLst/>
            </a:prstGeom>
            <a:solidFill>
              <a:schemeClr val="bg1">
                <a:lumMod val="95000"/>
              </a:schemeClr>
            </a:solidFill>
            <a:ln>
              <a:noFill/>
            </a:ln>
          </p:spPr>
          <p:txBody>
            <a:bodyPr wrap="square" lIns="0" tIns="0" rIns="0" bIns="0" rtlCol="0">
              <a:spAutoFit/>
            </a:bodyPr>
            <a:lstStyle/>
            <a:p>
              <a:r>
                <a:rPr lang="en-US" sz="1400" dirty="0">
                  <a:latin typeface="+mj-lt"/>
                </a:rPr>
                <a:t>Free antigens</a:t>
              </a:r>
            </a:p>
            <a:p>
              <a:r>
                <a:rPr lang="en-US" sz="1400" dirty="0">
                  <a:latin typeface="+mj-lt"/>
                </a:rPr>
                <a:t>Antigens + IgA or </a:t>
              </a:r>
              <a:r>
                <a:rPr lang="en-US" sz="1400" dirty="0" err="1">
                  <a:latin typeface="+mj-lt"/>
                </a:rPr>
                <a:t>IgG</a:t>
              </a:r>
              <a:endParaRPr lang="en-US" sz="1400" dirty="0">
                <a:latin typeface="+mj-lt"/>
              </a:endParaRPr>
            </a:p>
            <a:p>
              <a:r>
                <a:rPr lang="en-US" sz="1400" dirty="0" err="1">
                  <a:latin typeface="+mj-lt"/>
                </a:rPr>
                <a:t>Tolerogeneic</a:t>
              </a:r>
              <a:r>
                <a:rPr lang="en-US" sz="1400" dirty="0">
                  <a:latin typeface="+mj-lt"/>
                </a:rPr>
                <a:t> factors</a:t>
              </a:r>
            </a:p>
            <a:p>
              <a:r>
                <a:rPr lang="en-US" sz="1400" dirty="0">
                  <a:latin typeface="+mj-lt"/>
                </a:rPr>
                <a:t>Microbiota modulating factors</a:t>
              </a:r>
            </a:p>
            <a:p>
              <a:r>
                <a:rPr lang="en-US" sz="1400" dirty="0">
                  <a:latin typeface="+mj-lt"/>
                </a:rPr>
                <a:t>Antimicrobials (lactoferrin, </a:t>
              </a:r>
              <a:r>
                <a:rPr lang="en-US" sz="1400" dirty="0" err="1">
                  <a:latin typeface="+mj-lt"/>
                </a:rPr>
                <a:t>lysosymes</a:t>
              </a:r>
              <a:r>
                <a:rPr lang="en-US" sz="1400" dirty="0">
                  <a:latin typeface="+mj-lt"/>
                </a:rPr>
                <a:t>, IgA), …</a:t>
              </a:r>
            </a:p>
          </p:txBody>
        </p:sp>
        <p:sp>
          <p:nvSpPr>
            <p:cNvPr id="16" name="TextBox 15">
              <a:extLst>
                <a:ext uri="{FF2B5EF4-FFF2-40B4-BE49-F238E27FC236}">
                  <a16:creationId xmlns:a16="http://schemas.microsoft.com/office/drawing/2014/main" id="{3528C3C6-5C8F-44AB-875A-A718C126570E}"/>
                </a:ext>
              </a:extLst>
            </p:cNvPr>
            <p:cNvSpPr txBox="1"/>
            <p:nvPr/>
          </p:nvSpPr>
          <p:spPr>
            <a:xfrm>
              <a:off x="3903800" y="1550478"/>
              <a:ext cx="1672253" cy="738664"/>
            </a:xfrm>
            <a:prstGeom prst="rect">
              <a:avLst/>
            </a:prstGeom>
            <a:noFill/>
          </p:spPr>
          <p:txBody>
            <a:bodyPr wrap="none" rtlCol="0">
              <a:spAutoFit/>
            </a:bodyPr>
            <a:lstStyle/>
            <a:p>
              <a:r>
                <a:rPr lang="en-US" sz="1800" dirty="0"/>
                <a:t>Maternal milk</a:t>
              </a:r>
            </a:p>
            <a:p>
              <a:endParaRPr lang="en-US" dirty="0"/>
            </a:p>
          </p:txBody>
        </p:sp>
        <p:sp>
          <p:nvSpPr>
            <p:cNvPr id="17" name="TextBox 16">
              <a:extLst>
                <a:ext uri="{FF2B5EF4-FFF2-40B4-BE49-F238E27FC236}">
                  <a16:creationId xmlns:a16="http://schemas.microsoft.com/office/drawing/2014/main" id="{FEB7AB77-778A-4921-9C52-0180D169F38F}"/>
                </a:ext>
              </a:extLst>
            </p:cNvPr>
            <p:cNvSpPr txBox="1"/>
            <p:nvPr/>
          </p:nvSpPr>
          <p:spPr>
            <a:xfrm>
              <a:off x="5278085" y="3571573"/>
              <a:ext cx="1872208" cy="430887"/>
            </a:xfrm>
            <a:prstGeom prst="rect">
              <a:avLst/>
            </a:prstGeom>
            <a:solidFill>
              <a:schemeClr val="bg1">
                <a:lumMod val="95000"/>
              </a:schemeClr>
            </a:solidFill>
            <a:ln>
              <a:noFill/>
            </a:ln>
          </p:spPr>
          <p:txBody>
            <a:bodyPr wrap="square" lIns="0" tIns="0" rIns="0" bIns="0" rtlCol="0">
              <a:spAutoFit/>
            </a:bodyPr>
            <a:lstStyle/>
            <a:p>
              <a:r>
                <a:rPr lang="en-US" sz="1400" dirty="0">
                  <a:latin typeface="+mj-lt"/>
                </a:rPr>
                <a:t>Antigen transferred through the gut barrier</a:t>
              </a:r>
            </a:p>
          </p:txBody>
        </p:sp>
        <p:sp>
          <p:nvSpPr>
            <p:cNvPr id="18" name="TextBox 17">
              <a:extLst>
                <a:ext uri="{FF2B5EF4-FFF2-40B4-BE49-F238E27FC236}">
                  <a16:creationId xmlns:a16="http://schemas.microsoft.com/office/drawing/2014/main" id="{74E9EB7D-4B6B-4DE7-889B-55081E954F27}"/>
                </a:ext>
              </a:extLst>
            </p:cNvPr>
            <p:cNvSpPr txBox="1"/>
            <p:nvPr/>
          </p:nvSpPr>
          <p:spPr>
            <a:xfrm>
              <a:off x="7685909" y="3897191"/>
              <a:ext cx="748223" cy="430887"/>
            </a:xfrm>
            <a:prstGeom prst="rect">
              <a:avLst/>
            </a:prstGeom>
            <a:solidFill>
              <a:schemeClr val="bg1">
                <a:lumMod val="95000"/>
              </a:schemeClr>
            </a:solidFill>
            <a:ln>
              <a:noFill/>
            </a:ln>
          </p:spPr>
          <p:txBody>
            <a:bodyPr wrap="square" lIns="0" tIns="0" rIns="0" bIns="0" rtlCol="0">
              <a:spAutoFit/>
            </a:bodyPr>
            <a:lstStyle/>
            <a:p>
              <a:r>
                <a:rPr lang="en-US" sz="1400" dirty="0">
                  <a:latin typeface="+mj-lt"/>
                </a:rPr>
                <a:t>Oral tolerance</a:t>
              </a:r>
            </a:p>
          </p:txBody>
        </p:sp>
        <p:sp>
          <p:nvSpPr>
            <p:cNvPr id="19" name="TextBox 18">
              <a:extLst>
                <a:ext uri="{FF2B5EF4-FFF2-40B4-BE49-F238E27FC236}">
                  <a16:creationId xmlns:a16="http://schemas.microsoft.com/office/drawing/2014/main" id="{28CCE11C-CE01-4F99-A5A7-F3ED3D12A72D}"/>
                </a:ext>
              </a:extLst>
            </p:cNvPr>
            <p:cNvSpPr txBox="1"/>
            <p:nvPr/>
          </p:nvSpPr>
          <p:spPr>
            <a:xfrm>
              <a:off x="3893552" y="729831"/>
              <a:ext cx="5024182" cy="461665"/>
            </a:xfrm>
            <a:prstGeom prst="rect">
              <a:avLst/>
            </a:prstGeom>
            <a:noFill/>
          </p:spPr>
          <p:txBody>
            <a:bodyPr wrap="none" rtlCol="0">
              <a:spAutoFit/>
            </a:bodyPr>
            <a:lstStyle/>
            <a:p>
              <a:r>
                <a:rPr lang="en-US" dirty="0"/>
                <a:t>Immune benefit of breast feeding</a:t>
              </a:r>
            </a:p>
          </p:txBody>
        </p:sp>
        <p:sp>
          <p:nvSpPr>
            <p:cNvPr id="20" name="TextBox 19">
              <a:extLst>
                <a:ext uri="{FF2B5EF4-FFF2-40B4-BE49-F238E27FC236}">
                  <a16:creationId xmlns:a16="http://schemas.microsoft.com/office/drawing/2014/main" id="{3658B84E-6FA0-427B-B6A2-17F84EDF3469}"/>
                </a:ext>
              </a:extLst>
            </p:cNvPr>
            <p:cNvSpPr txBox="1"/>
            <p:nvPr/>
          </p:nvSpPr>
          <p:spPr>
            <a:xfrm>
              <a:off x="4022801" y="4051079"/>
              <a:ext cx="2500611" cy="553998"/>
            </a:xfrm>
            <a:prstGeom prst="rect">
              <a:avLst/>
            </a:prstGeom>
            <a:noFill/>
          </p:spPr>
          <p:txBody>
            <a:bodyPr wrap="square" lIns="0" rIns="0" rtlCol="0">
              <a:spAutoFit/>
            </a:bodyPr>
            <a:lstStyle/>
            <a:p>
              <a:r>
                <a:rPr lang="en-GB" sz="1000" dirty="0"/>
                <a:t>Adapted from </a:t>
              </a:r>
              <a:r>
                <a:rPr lang="en-GB" sz="1000" dirty="0" err="1"/>
                <a:t>Erhasselt</a:t>
              </a:r>
              <a:r>
                <a:rPr lang="en-GB" sz="1000" dirty="0"/>
                <a:t>, V. (2010)  </a:t>
              </a:r>
            </a:p>
            <a:p>
              <a:r>
                <a:rPr lang="en-GB" sz="1000" dirty="0"/>
                <a:t>Mucosal Immunology; 3(4):326-33. </a:t>
              </a:r>
            </a:p>
            <a:p>
              <a:endParaRPr lang="en-GB" sz="1000" dirty="0"/>
            </a:p>
          </p:txBody>
        </p:sp>
        <p:sp>
          <p:nvSpPr>
            <p:cNvPr id="21" name="Rectangle 20">
              <a:extLst>
                <a:ext uri="{FF2B5EF4-FFF2-40B4-BE49-F238E27FC236}">
                  <a16:creationId xmlns:a16="http://schemas.microsoft.com/office/drawing/2014/main" id="{B41EA82F-E8D3-4FB2-AFD5-9E80416AEA42}"/>
                </a:ext>
              </a:extLst>
            </p:cNvPr>
            <p:cNvSpPr/>
            <p:nvPr/>
          </p:nvSpPr>
          <p:spPr>
            <a:xfrm>
              <a:off x="3903800" y="768097"/>
              <a:ext cx="4710689" cy="3678684"/>
            </a:xfrm>
            <a:prstGeom prst="rect">
              <a:avLst/>
            </a:prstGeom>
            <a:noFill/>
            <a:ln w="127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3596973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C13AE5-0C39-4A90-8C74-EB812AAEAC9A}"/>
              </a:ext>
            </a:extLst>
          </p:cNvPr>
          <p:cNvSpPr>
            <a:spLocks noGrp="1"/>
          </p:cNvSpPr>
          <p:nvPr>
            <p:ph type="title"/>
          </p:nvPr>
        </p:nvSpPr>
        <p:spPr/>
        <p:txBody>
          <a:bodyPr>
            <a:normAutofit/>
          </a:bodyPr>
          <a:lstStyle/>
          <a:p>
            <a:r>
              <a:rPr lang="en-GB"/>
              <a:t>Evasion of humoral immunity by microbes</a:t>
            </a:r>
          </a:p>
        </p:txBody>
      </p:sp>
      <p:graphicFrame>
        <p:nvGraphicFramePr>
          <p:cNvPr id="4" name="Content Placeholder 3">
            <a:extLst>
              <a:ext uri="{FF2B5EF4-FFF2-40B4-BE49-F238E27FC236}">
                <a16:creationId xmlns:a16="http://schemas.microsoft.com/office/drawing/2014/main" id="{A9B724CE-D2DC-4411-A3F5-53A5B06FE3EE}"/>
              </a:ext>
            </a:extLst>
          </p:cNvPr>
          <p:cNvGraphicFramePr>
            <a:graphicFrameLocks noGrp="1"/>
          </p:cNvGraphicFramePr>
          <p:nvPr>
            <p:ph idx="1"/>
            <p:extLst>
              <p:ext uri="{D42A27DB-BD31-4B8C-83A1-F6EECF244321}">
                <p14:modId xmlns:p14="http://schemas.microsoft.com/office/powerpoint/2010/main" val="3089457819"/>
              </p:ext>
            </p:extLst>
          </p:nvPr>
        </p:nvGraphicFramePr>
        <p:xfrm>
          <a:off x="275430" y="1014909"/>
          <a:ext cx="8703469" cy="5566092"/>
        </p:xfrm>
        <a:graphic>
          <a:graphicData uri="http://schemas.openxmlformats.org/drawingml/2006/table">
            <a:tbl>
              <a:tblPr firstRow="1" firstCol="1" bandRow="1">
                <a:tableStyleId>{F2DE63D5-997A-4646-A377-4702673A728D}</a:tableStyleId>
              </a:tblPr>
              <a:tblGrid>
                <a:gridCol w="2239170">
                  <a:extLst>
                    <a:ext uri="{9D8B030D-6E8A-4147-A177-3AD203B41FA5}">
                      <a16:colId xmlns:a16="http://schemas.microsoft.com/office/drawing/2014/main" val="1392055284"/>
                    </a:ext>
                  </a:extLst>
                </a:gridCol>
                <a:gridCol w="6464299">
                  <a:extLst>
                    <a:ext uri="{9D8B030D-6E8A-4147-A177-3AD203B41FA5}">
                      <a16:colId xmlns:a16="http://schemas.microsoft.com/office/drawing/2014/main" val="2089890887"/>
                    </a:ext>
                  </a:extLst>
                </a:gridCol>
              </a:tblGrid>
              <a:tr h="896603">
                <a:tc>
                  <a:txBody>
                    <a:bodyPr/>
                    <a:lstStyle/>
                    <a:p>
                      <a:pPr algn="l"/>
                      <a:r>
                        <a:rPr lang="en-GB" sz="1800" noProof="0" dirty="0"/>
                        <a:t>Mechanism</a:t>
                      </a:r>
                    </a:p>
                  </a:txBody>
                  <a:tcPr>
                    <a:lnR w="12700" cap="flat" cmpd="sng" algn="ctr">
                      <a:solidFill>
                        <a:schemeClr val="bg1">
                          <a:lumMod val="95000"/>
                        </a:schemeClr>
                      </a:solidFill>
                      <a:prstDash val="solid"/>
                      <a:round/>
                      <a:headEnd type="none" w="med" len="med"/>
                      <a:tailEnd type="none" w="med" len="med"/>
                    </a:lnR>
                  </a:tcPr>
                </a:tc>
                <a:tc>
                  <a:txBody>
                    <a:bodyPr/>
                    <a:lstStyle/>
                    <a:p>
                      <a:pPr algn="l"/>
                      <a:r>
                        <a:rPr lang="en-GB" sz="1800" noProof="0" dirty="0"/>
                        <a:t>Example</a:t>
                      </a:r>
                    </a:p>
                  </a:txBody>
                  <a:tcPr>
                    <a:lnL w="12700" cap="flat" cmpd="sng" algn="ctr">
                      <a:solidFill>
                        <a:schemeClr val="bg1">
                          <a:lumMod val="95000"/>
                        </a:schemeClr>
                      </a:solidFill>
                      <a:prstDash val="solid"/>
                      <a:round/>
                      <a:headEnd type="none" w="med" len="med"/>
                      <a:tailEnd type="none" w="med" len="med"/>
                    </a:lnL>
                  </a:tcPr>
                </a:tc>
                <a:extLst>
                  <a:ext uri="{0D108BD9-81ED-4DB2-BD59-A6C34878D82A}">
                    <a16:rowId xmlns:a16="http://schemas.microsoft.com/office/drawing/2014/main" val="257901937"/>
                  </a:ext>
                </a:extLst>
              </a:tr>
              <a:tr h="1743409">
                <a:tc>
                  <a:txBody>
                    <a:bodyPr/>
                    <a:lstStyle/>
                    <a:p>
                      <a:pPr algn="l"/>
                      <a:r>
                        <a:rPr lang="en-GB" sz="1800" noProof="0" dirty="0"/>
                        <a:t>Antigenic variation</a:t>
                      </a:r>
                    </a:p>
                  </a:txBody>
                  <a:tcPr>
                    <a:lnR w="12700" cap="flat" cmpd="sng" algn="ctr">
                      <a:solidFill>
                        <a:schemeClr val="bg1">
                          <a:lumMod val="95000"/>
                        </a:schemeClr>
                      </a:solidFill>
                      <a:prstDash val="solid"/>
                      <a:round/>
                      <a:headEnd type="none" w="med" len="med"/>
                      <a:tailEnd type="none" w="med" len="med"/>
                    </a:lnR>
                  </a:tcPr>
                </a:tc>
                <a:tc>
                  <a:txBody>
                    <a:bodyPr/>
                    <a:lstStyle/>
                    <a:p>
                      <a:pPr marL="0" indent="0" algn="l">
                        <a:buFont typeface="Arial" panose="020B0604020202020204" pitchFamily="34" charset="0"/>
                        <a:buNone/>
                      </a:pPr>
                      <a:r>
                        <a:rPr lang="en-GB" sz="1800" noProof="0" dirty="0"/>
                        <a:t>Many viruses (e.g. Influenza, HIV)</a:t>
                      </a:r>
                    </a:p>
                    <a:p>
                      <a:pPr marL="0" indent="0" algn="l">
                        <a:buFont typeface="Arial" panose="020B0604020202020204" pitchFamily="34" charset="0"/>
                        <a:buNone/>
                      </a:pPr>
                      <a:r>
                        <a:rPr lang="en-GB" sz="1800" noProof="0" dirty="0"/>
                        <a:t>Bacteria (</a:t>
                      </a:r>
                      <a:r>
                        <a:rPr lang="en-GB" sz="1800" i="1" noProof="0" dirty="0"/>
                        <a:t>Neisseria gonorrhoeae, </a:t>
                      </a:r>
                    </a:p>
                    <a:p>
                      <a:pPr marL="0" indent="0" algn="l">
                        <a:buFont typeface="Arial" panose="020B0604020202020204" pitchFamily="34" charset="0"/>
                        <a:buNone/>
                      </a:pPr>
                      <a:r>
                        <a:rPr lang="en-GB" sz="1800" i="1" noProof="0" dirty="0"/>
                        <a:t>E. coli, Salmonella typhimurium</a:t>
                      </a:r>
                      <a:r>
                        <a:rPr lang="en-GB" sz="1800" noProof="0" dirty="0"/>
                        <a:t>)</a:t>
                      </a:r>
                    </a:p>
                  </a:txBody>
                  <a:tcPr>
                    <a:lnL w="12700" cap="flat" cmpd="sng" algn="ctr">
                      <a:solidFill>
                        <a:schemeClr val="bg1">
                          <a:lumMod val="95000"/>
                        </a:schemeClr>
                      </a:solidFill>
                      <a:prstDash val="solid"/>
                      <a:round/>
                      <a:headEnd type="none" w="med" len="med"/>
                      <a:tailEnd type="none" w="med" len="med"/>
                    </a:lnL>
                  </a:tcPr>
                </a:tc>
                <a:extLst>
                  <a:ext uri="{0D108BD9-81ED-4DB2-BD59-A6C34878D82A}">
                    <a16:rowId xmlns:a16="http://schemas.microsoft.com/office/drawing/2014/main" val="524689346"/>
                  </a:ext>
                </a:extLst>
              </a:tr>
              <a:tr h="896603">
                <a:tc>
                  <a:txBody>
                    <a:bodyPr/>
                    <a:lstStyle/>
                    <a:p>
                      <a:pPr algn="l"/>
                      <a:r>
                        <a:rPr lang="en-GB" sz="1800" noProof="0" dirty="0"/>
                        <a:t>Preventing complement activation</a:t>
                      </a:r>
                    </a:p>
                  </a:txBody>
                  <a:tcPr>
                    <a:lnR w="12700" cap="flat" cmpd="sng" algn="ctr">
                      <a:solidFill>
                        <a:schemeClr val="bg1">
                          <a:lumMod val="95000"/>
                        </a:schemeClr>
                      </a:solidFill>
                      <a:prstDash val="solid"/>
                      <a:round/>
                      <a:headEnd type="none" w="med" len="med"/>
                      <a:tailEnd type="none" w="med" len="med"/>
                    </a:lnR>
                  </a:tcPr>
                </a:tc>
                <a:tc>
                  <a:txBody>
                    <a:bodyPr/>
                    <a:lstStyle/>
                    <a:p>
                      <a:pPr algn="l"/>
                      <a:r>
                        <a:rPr lang="en-GB" sz="1800" noProof="0" dirty="0"/>
                        <a:t>Many bacteria</a:t>
                      </a:r>
                    </a:p>
                    <a:p>
                      <a:pPr algn="l"/>
                      <a:endParaRPr lang="en-GB" sz="1800" noProof="0" dirty="0"/>
                    </a:p>
                    <a:p>
                      <a:pPr algn="l"/>
                      <a:endParaRPr lang="en-GB" sz="1800" noProof="0" dirty="0"/>
                    </a:p>
                    <a:p>
                      <a:pPr algn="l"/>
                      <a:endParaRPr lang="en-GB" sz="1800" noProof="0" dirty="0"/>
                    </a:p>
                    <a:p>
                      <a:pPr algn="l"/>
                      <a:endParaRPr lang="en-GB" sz="1800" noProof="0" dirty="0"/>
                    </a:p>
                  </a:txBody>
                  <a:tcPr>
                    <a:lnL w="12700" cap="flat" cmpd="sng" algn="ctr">
                      <a:solidFill>
                        <a:schemeClr val="bg1">
                          <a:lumMod val="95000"/>
                        </a:schemeClr>
                      </a:solidFill>
                      <a:prstDash val="solid"/>
                      <a:round/>
                      <a:headEnd type="none" w="med" len="med"/>
                      <a:tailEnd type="none" w="med" len="med"/>
                    </a:lnL>
                  </a:tcPr>
                </a:tc>
                <a:extLst>
                  <a:ext uri="{0D108BD9-81ED-4DB2-BD59-A6C34878D82A}">
                    <a16:rowId xmlns:a16="http://schemas.microsoft.com/office/drawing/2014/main" val="4248780387"/>
                  </a:ext>
                </a:extLst>
              </a:tr>
              <a:tr h="896603">
                <a:tc>
                  <a:txBody>
                    <a:bodyPr/>
                    <a:lstStyle/>
                    <a:p>
                      <a:pPr algn="l"/>
                      <a:r>
                        <a:rPr lang="en-GB" sz="1800" noProof="0" dirty="0"/>
                        <a:t>Escaping phagocytosis</a:t>
                      </a:r>
                    </a:p>
                  </a:txBody>
                  <a:tcPr>
                    <a:lnR w="12700" cap="flat" cmpd="sng" algn="ctr">
                      <a:solidFill>
                        <a:schemeClr val="bg1">
                          <a:lumMod val="95000"/>
                        </a:schemeClr>
                      </a:solidFill>
                      <a:prstDash val="solid"/>
                      <a:round/>
                      <a:headEnd type="none" w="med" len="med"/>
                      <a:tailEnd type="none" w="med" len="med"/>
                    </a:lnR>
                  </a:tcPr>
                </a:tc>
                <a:tc>
                  <a:txBody>
                    <a:bodyPr/>
                    <a:lstStyle/>
                    <a:p>
                      <a:pPr algn="l"/>
                      <a:r>
                        <a:rPr lang="en-GB" sz="1800" i="1" noProof="0" dirty="0"/>
                        <a:t>Pneumococcus</a:t>
                      </a:r>
                    </a:p>
                    <a:p>
                      <a:pPr algn="l"/>
                      <a:endParaRPr lang="en-GB" sz="1800" noProof="0" dirty="0"/>
                    </a:p>
                    <a:p>
                      <a:pPr algn="l"/>
                      <a:endParaRPr lang="en-GB" sz="1800" noProof="0" dirty="0"/>
                    </a:p>
                    <a:p>
                      <a:pPr algn="l"/>
                      <a:endParaRPr lang="en-GB" sz="1800" noProof="0" dirty="0"/>
                    </a:p>
                    <a:p>
                      <a:pPr algn="l"/>
                      <a:endParaRPr lang="en-GB" sz="1800" i="1" noProof="0" dirty="0"/>
                    </a:p>
                  </a:txBody>
                  <a:tcPr>
                    <a:lnL w="12700" cap="flat" cmpd="sng" algn="ctr">
                      <a:solidFill>
                        <a:schemeClr val="bg1">
                          <a:lumMod val="95000"/>
                        </a:schemeClr>
                      </a:solidFill>
                      <a:prstDash val="solid"/>
                      <a:round/>
                      <a:headEnd type="none" w="med" len="med"/>
                      <a:tailEnd type="none" w="med" len="med"/>
                    </a:lnL>
                  </a:tcPr>
                </a:tc>
                <a:extLst>
                  <a:ext uri="{0D108BD9-81ED-4DB2-BD59-A6C34878D82A}">
                    <a16:rowId xmlns:a16="http://schemas.microsoft.com/office/drawing/2014/main" val="2515221223"/>
                  </a:ext>
                </a:extLst>
              </a:tr>
            </a:tbl>
          </a:graphicData>
        </a:graphic>
      </p:graphicFrame>
      <p:sp>
        <p:nvSpPr>
          <p:cNvPr id="5" name="TextBox 4">
            <a:extLst>
              <a:ext uri="{FF2B5EF4-FFF2-40B4-BE49-F238E27FC236}">
                <a16:creationId xmlns:a16="http://schemas.microsoft.com/office/drawing/2014/main" id="{B69C6CB2-C7B5-4358-BAE6-04994559C35C}"/>
              </a:ext>
            </a:extLst>
          </p:cNvPr>
          <p:cNvSpPr txBox="1"/>
          <p:nvPr/>
        </p:nvSpPr>
        <p:spPr>
          <a:xfrm>
            <a:off x="5441191" y="6581001"/>
            <a:ext cx="3702809" cy="276999"/>
          </a:xfrm>
          <a:prstGeom prst="rect">
            <a:avLst/>
          </a:prstGeom>
          <a:noFill/>
        </p:spPr>
        <p:txBody>
          <a:bodyPr wrap="none" rtlCol="0">
            <a:spAutoFit/>
          </a:bodyPr>
          <a:lstStyle/>
          <a:p>
            <a:r>
              <a:rPr lang="en-GB" sz="1200" b="0" i="1">
                <a:latin typeface="+mj-lt"/>
              </a:rPr>
              <a:t>Adapted from Abbas, </a:t>
            </a:r>
            <a:r>
              <a:rPr lang="en-GB" sz="1200" i="1">
                <a:latin typeface="+mj-lt"/>
              </a:rPr>
              <a:t>Ce</a:t>
            </a:r>
            <a:r>
              <a:rPr lang="en-GB" sz="1200" b="0" i="1">
                <a:latin typeface="+mj-lt"/>
              </a:rPr>
              <a:t>llular and Molecular Immunology</a:t>
            </a:r>
          </a:p>
        </p:txBody>
      </p:sp>
      <p:pic>
        <p:nvPicPr>
          <p:cNvPr id="6" name="Picture 5">
            <a:extLst>
              <a:ext uri="{FF2B5EF4-FFF2-40B4-BE49-F238E27FC236}">
                <a16:creationId xmlns:a16="http://schemas.microsoft.com/office/drawing/2014/main" id="{4B52D858-24E9-4A92-8853-A41A00BCA7C7}"/>
              </a:ext>
            </a:extLst>
          </p:cNvPr>
          <p:cNvPicPr>
            <a:picLocks noChangeAspect="1"/>
          </p:cNvPicPr>
          <p:nvPr/>
        </p:nvPicPr>
        <p:blipFill>
          <a:blip r:embed="rId2"/>
          <a:stretch>
            <a:fillRect/>
          </a:stretch>
        </p:blipFill>
        <p:spPr>
          <a:xfrm>
            <a:off x="5805308" y="2097024"/>
            <a:ext cx="2664183" cy="1133954"/>
          </a:xfrm>
          <a:prstGeom prst="rect">
            <a:avLst/>
          </a:prstGeom>
        </p:spPr>
      </p:pic>
      <p:pic>
        <p:nvPicPr>
          <p:cNvPr id="7" name="Picture 6">
            <a:extLst>
              <a:ext uri="{FF2B5EF4-FFF2-40B4-BE49-F238E27FC236}">
                <a16:creationId xmlns:a16="http://schemas.microsoft.com/office/drawing/2014/main" id="{1FBA50CF-9632-4DC9-99B0-2B7166181841}"/>
              </a:ext>
            </a:extLst>
          </p:cNvPr>
          <p:cNvPicPr>
            <a:picLocks noChangeAspect="1"/>
          </p:cNvPicPr>
          <p:nvPr/>
        </p:nvPicPr>
        <p:blipFill>
          <a:blip r:embed="rId3"/>
          <a:stretch>
            <a:fillRect/>
          </a:stretch>
        </p:blipFill>
        <p:spPr>
          <a:xfrm>
            <a:off x="5279356" y="5362192"/>
            <a:ext cx="3560373" cy="963251"/>
          </a:xfrm>
          <a:prstGeom prst="rect">
            <a:avLst/>
          </a:prstGeom>
        </p:spPr>
      </p:pic>
      <p:pic>
        <p:nvPicPr>
          <p:cNvPr id="8" name="Picture 7">
            <a:extLst>
              <a:ext uri="{FF2B5EF4-FFF2-40B4-BE49-F238E27FC236}">
                <a16:creationId xmlns:a16="http://schemas.microsoft.com/office/drawing/2014/main" id="{7C9CAA04-AFA4-4609-9CD0-5406996B7960}"/>
              </a:ext>
            </a:extLst>
          </p:cNvPr>
          <p:cNvPicPr>
            <a:picLocks noChangeAspect="1"/>
          </p:cNvPicPr>
          <p:nvPr/>
        </p:nvPicPr>
        <p:blipFill>
          <a:blip r:embed="rId4"/>
          <a:stretch>
            <a:fillRect/>
          </a:stretch>
        </p:blipFill>
        <p:spPr>
          <a:xfrm>
            <a:off x="5718306" y="3811310"/>
            <a:ext cx="3121423" cy="1127858"/>
          </a:xfrm>
          <a:prstGeom prst="rect">
            <a:avLst/>
          </a:prstGeom>
        </p:spPr>
      </p:pic>
    </p:spTree>
    <p:extLst>
      <p:ext uri="{BB962C8B-B14F-4D97-AF65-F5344CB8AC3E}">
        <p14:creationId xmlns:p14="http://schemas.microsoft.com/office/powerpoint/2010/main" val="70523098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9620C-5322-49FA-A4B6-F9B21D757D7A}"/>
              </a:ext>
            </a:extLst>
          </p:cNvPr>
          <p:cNvSpPr>
            <a:spLocks noGrp="1"/>
          </p:cNvSpPr>
          <p:nvPr>
            <p:ph type="title"/>
          </p:nvPr>
        </p:nvSpPr>
        <p:spPr>
          <a:solidFill>
            <a:srgbClr val="C00000"/>
          </a:solidFill>
        </p:spPr>
        <p:txBody>
          <a:bodyPr/>
          <a:lstStyle/>
          <a:p>
            <a:r>
              <a:rPr lang="fr-CH" dirty="0" err="1">
                <a:solidFill>
                  <a:schemeClr val="bg1"/>
                </a:solidFill>
              </a:rPr>
              <a:t>Summary</a:t>
            </a:r>
            <a:r>
              <a:rPr lang="fr-CH" dirty="0">
                <a:solidFill>
                  <a:schemeClr val="bg1"/>
                </a:solidFill>
              </a:rPr>
              <a:t> | </a:t>
            </a:r>
            <a:r>
              <a:rPr lang="fr-CH" dirty="0" err="1">
                <a:solidFill>
                  <a:schemeClr val="bg1"/>
                </a:solidFill>
              </a:rPr>
              <a:t>Antibody</a:t>
            </a:r>
            <a:r>
              <a:rPr lang="fr-CH" dirty="0">
                <a:solidFill>
                  <a:schemeClr val="bg1"/>
                </a:solidFill>
              </a:rPr>
              <a:t> </a:t>
            </a:r>
            <a:r>
              <a:rPr lang="fr-CH" dirty="0" err="1">
                <a:solidFill>
                  <a:schemeClr val="bg1"/>
                </a:solidFill>
              </a:rPr>
              <a:t>function</a:t>
            </a:r>
            <a:endParaRPr lang="en-GB" dirty="0">
              <a:solidFill>
                <a:schemeClr val="bg1"/>
              </a:solidFill>
            </a:endParaRPr>
          </a:p>
        </p:txBody>
      </p:sp>
      <p:sp>
        <p:nvSpPr>
          <p:cNvPr id="3" name="Content Placeholder 2">
            <a:extLst>
              <a:ext uri="{FF2B5EF4-FFF2-40B4-BE49-F238E27FC236}">
                <a16:creationId xmlns:a16="http://schemas.microsoft.com/office/drawing/2014/main" id="{CFB2769E-11CF-4E32-BED5-D31487A519CD}"/>
              </a:ext>
            </a:extLst>
          </p:cNvPr>
          <p:cNvSpPr>
            <a:spLocks noGrp="1"/>
          </p:cNvSpPr>
          <p:nvPr>
            <p:ph idx="1"/>
          </p:nvPr>
        </p:nvSpPr>
        <p:spPr>
          <a:xfrm>
            <a:off x="157429" y="1115184"/>
            <a:ext cx="2395271" cy="2690190"/>
          </a:xfrm>
        </p:spPr>
        <p:txBody>
          <a:bodyPr>
            <a:normAutofit fontScale="85000" lnSpcReduction="10000"/>
          </a:bodyPr>
          <a:lstStyle/>
          <a:p>
            <a:pPr marL="457200" indent="-457200">
              <a:lnSpc>
                <a:spcPct val="100000"/>
              </a:lnSpc>
              <a:spcBef>
                <a:spcPts val="600"/>
              </a:spcBef>
              <a:buFont typeface="+mj-lt"/>
              <a:buAutoNum type="arabicPeriod"/>
            </a:pPr>
            <a:r>
              <a:rPr lang="en-GB" dirty="0"/>
              <a:t>Neutralisation</a:t>
            </a:r>
          </a:p>
          <a:p>
            <a:pPr marL="457200" indent="-457200">
              <a:lnSpc>
                <a:spcPct val="100000"/>
              </a:lnSpc>
              <a:spcBef>
                <a:spcPts val="600"/>
              </a:spcBef>
              <a:buFont typeface="+mj-lt"/>
              <a:buAutoNum type="arabicPeriod"/>
            </a:pPr>
            <a:r>
              <a:rPr lang="en-GB" dirty="0"/>
              <a:t>Complement activation</a:t>
            </a:r>
          </a:p>
          <a:p>
            <a:pPr lvl="1">
              <a:lnSpc>
                <a:spcPct val="100000"/>
              </a:lnSpc>
              <a:spcBef>
                <a:spcPts val="600"/>
              </a:spcBef>
            </a:pPr>
            <a:r>
              <a:rPr lang="en-GB" dirty="0"/>
              <a:t>Phagocytosis (C3b)</a:t>
            </a:r>
          </a:p>
          <a:p>
            <a:pPr lvl="1">
              <a:lnSpc>
                <a:spcPct val="100000"/>
              </a:lnSpc>
              <a:spcBef>
                <a:spcPts val="600"/>
              </a:spcBef>
            </a:pPr>
            <a:r>
              <a:rPr lang="en-GB" dirty="0"/>
              <a:t>MAC formation</a:t>
            </a:r>
          </a:p>
          <a:p>
            <a:pPr marL="457200" indent="-457200">
              <a:lnSpc>
                <a:spcPct val="100000"/>
              </a:lnSpc>
              <a:spcBef>
                <a:spcPts val="600"/>
              </a:spcBef>
              <a:buFont typeface="+mj-lt"/>
              <a:buAutoNum type="arabicPeriod"/>
            </a:pPr>
            <a:r>
              <a:rPr lang="en-GB" dirty="0"/>
              <a:t>Opsonization</a:t>
            </a:r>
          </a:p>
          <a:p>
            <a:pPr marL="457200" indent="-457200">
              <a:lnSpc>
                <a:spcPct val="100000"/>
              </a:lnSpc>
              <a:spcBef>
                <a:spcPts val="600"/>
              </a:spcBef>
              <a:buFont typeface="+mj-lt"/>
              <a:buAutoNum type="arabicPeriod"/>
            </a:pPr>
            <a:r>
              <a:rPr lang="en-GB" dirty="0"/>
              <a:t>ADCC</a:t>
            </a:r>
          </a:p>
          <a:p>
            <a:pPr marL="457200" indent="-457200">
              <a:lnSpc>
                <a:spcPct val="100000"/>
              </a:lnSpc>
              <a:spcBef>
                <a:spcPts val="600"/>
              </a:spcBef>
              <a:buFont typeface="+mj-lt"/>
              <a:buAutoNum type="arabicPeriod"/>
            </a:pPr>
            <a:r>
              <a:rPr lang="en-GB" dirty="0"/>
              <a:t>Mast cells degranulation</a:t>
            </a:r>
          </a:p>
          <a:p>
            <a:pPr marL="457200" indent="-457200">
              <a:lnSpc>
                <a:spcPct val="100000"/>
              </a:lnSpc>
              <a:spcBef>
                <a:spcPts val="600"/>
              </a:spcBef>
              <a:buFont typeface="+mj-lt"/>
              <a:buAutoNum type="arabicPeriod"/>
            </a:pPr>
            <a:endParaRPr lang="en-GB" dirty="0"/>
          </a:p>
        </p:txBody>
      </p:sp>
      <p:pic>
        <p:nvPicPr>
          <p:cNvPr id="4" name="3694_ALL.mp4">
            <a:hlinkClick r:id="" action="ppaction://media"/>
            <a:extLst>
              <a:ext uri="{FF2B5EF4-FFF2-40B4-BE49-F238E27FC236}">
                <a16:creationId xmlns:a16="http://schemas.microsoft.com/office/drawing/2014/main" id="{F4B7689A-90C4-4ACA-9D1B-C373488237C3}"/>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2802264" y="1115184"/>
            <a:ext cx="6197290" cy="4957831"/>
          </a:xfrm>
          <a:prstGeom prst="rect">
            <a:avLst/>
          </a:prstGeom>
        </p:spPr>
      </p:pic>
    </p:spTree>
    <p:extLst>
      <p:ext uri="{BB962C8B-B14F-4D97-AF65-F5344CB8AC3E}">
        <p14:creationId xmlns:p14="http://schemas.microsoft.com/office/powerpoint/2010/main" val="214022385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E39544-FFAB-44C4-AFD4-F06E51D44A5B}"/>
              </a:ext>
            </a:extLst>
          </p:cNvPr>
          <p:cNvSpPr>
            <a:spLocks noGrp="1"/>
          </p:cNvSpPr>
          <p:nvPr>
            <p:ph type="title"/>
          </p:nvPr>
        </p:nvSpPr>
        <p:spPr/>
        <p:txBody>
          <a:bodyPr>
            <a:normAutofit/>
          </a:bodyPr>
          <a:lstStyle/>
          <a:p>
            <a:r>
              <a:rPr lang="en-GB" sz="4000" dirty="0"/>
              <a:t>7.4	Contraction phase</a:t>
            </a:r>
            <a:br>
              <a:rPr lang="en-GB" sz="4000" dirty="0"/>
            </a:br>
            <a:br>
              <a:rPr lang="en-GB" sz="4000" dirty="0"/>
            </a:br>
            <a:endParaRPr lang="en-GB" sz="4000" dirty="0"/>
          </a:p>
        </p:txBody>
      </p:sp>
      <p:sp>
        <p:nvSpPr>
          <p:cNvPr id="3" name="Text Placeholder 2">
            <a:extLst>
              <a:ext uri="{FF2B5EF4-FFF2-40B4-BE49-F238E27FC236}">
                <a16:creationId xmlns:a16="http://schemas.microsoft.com/office/drawing/2014/main" id="{C1D4434A-0AA6-472D-9665-E5FFA72115F0}"/>
              </a:ext>
            </a:extLst>
          </p:cNvPr>
          <p:cNvSpPr>
            <a:spLocks noGrp="1"/>
          </p:cNvSpPr>
          <p:nvPr>
            <p:ph type="body" idx="1"/>
          </p:nvPr>
        </p:nvSpPr>
        <p:spPr/>
        <p:txBody>
          <a:bodyPr/>
          <a:lstStyle/>
          <a:p>
            <a:r>
              <a:rPr lang="fr-CH" dirty="0"/>
              <a:t> </a:t>
            </a:r>
          </a:p>
        </p:txBody>
      </p:sp>
    </p:spTree>
    <p:extLst>
      <p:ext uri="{BB962C8B-B14F-4D97-AF65-F5344CB8AC3E}">
        <p14:creationId xmlns:p14="http://schemas.microsoft.com/office/powerpoint/2010/main" val="24765565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0C32D6-B772-4635-A6F6-3085A272380D}"/>
              </a:ext>
            </a:extLst>
          </p:cNvPr>
          <p:cNvSpPr>
            <a:spLocks noGrp="1"/>
          </p:cNvSpPr>
          <p:nvPr>
            <p:ph type="title"/>
          </p:nvPr>
        </p:nvSpPr>
        <p:spPr/>
        <p:txBody>
          <a:bodyPr>
            <a:normAutofit/>
          </a:bodyPr>
          <a:lstStyle/>
          <a:p>
            <a:r>
              <a:rPr lang="en-GB" dirty="0">
                <a:effectLst>
                  <a:outerShdw blurRad="38100" dist="38100" dir="2700000" algn="tl">
                    <a:srgbClr val="DDDDDD"/>
                  </a:outerShdw>
                </a:effectLst>
              </a:rPr>
              <a:t>Termination of</a:t>
            </a:r>
            <a:r>
              <a:rPr lang="en-GB" dirty="0"/>
              <a:t> the </a:t>
            </a:r>
            <a:r>
              <a:rPr lang="en-GB" dirty="0">
                <a:effectLst>
                  <a:outerShdw blurRad="38100" dist="38100" dir="2700000" algn="tl">
                    <a:srgbClr val="DDDDDD"/>
                  </a:outerShdw>
                </a:effectLst>
              </a:rPr>
              <a:t>B cell response</a:t>
            </a:r>
            <a:endParaRPr lang="en-GB" dirty="0"/>
          </a:p>
        </p:txBody>
      </p:sp>
      <p:sp>
        <p:nvSpPr>
          <p:cNvPr id="3" name="Content Placeholder 2">
            <a:extLst>
              <a:ext uri="{FF2B5EF4-FFF2-40B4-BE49-F238E27FC236}">
                <a16:creationId xmlns:a16="http://schemas.microsoft.com/office/drawing/2014/main" id="{BA86003C-ECB0-4915-B369-87E8CC4BBE5C}"/>
              </a:ext>
            </a:extLst>
          </p:cNvPr>
          <p:cNvSpPr>
            <a:spLocks noGrp="1"/>
          </p:cNvSpPr>
          <p:nvPr>
            <p:ph sz="half" idx="1"/>
          </p:nvPr>
        </p:nvSpPr>
        <p:spPr/>
        <p:txBody>
          <a:bodyPr/>
          <a:lstStyle/>
          <a:p>
            <a:r>
              <a:rPr lang="en-GB" dirty="0"/>
              <a:t>B cell responses terminate when IgG-coated antigens, that appear late during primary antibody responses, bind the inhibitory IgG Fc receptor (Fc</a:t>
            </a:r>
            <a:r>
              <a:rPr lang="el-GR" dirty="0"/>
              <a:t>γ</a:t>
            </a:r>
            <a:r>
              <a:rPr lang="en-GB" dirty="0" err="1"/>
              <a:t>RIIb</a:t>
            </a:r>
            <a:r>
              <a:rPr lang="en-GB" dirty="0"/>
              <a:t>) which is constitutively expressed on B cells. </a:t>
            </a:r>
          </a:p>
          <a:p>
            <a:r>
              <a:rPr lang="en-GB" dirty="0"/>
              <a:t>Fc</a:t>
            </a:r>
            <a:r>
              <a:rPr lang="el-GR" dirty="0"/>
              <a:t>γ</a:t>
            </a:r>
            <a:r>
              <a:rPr lang="en-GB" dirty="0" err="1"/>
              <a:t>RIIb</a:t>
            </a:r>
            <a:r>
              <a:rPr lang="en-GB" dirty="0"/>
              <a:t> opposes B cell receptor (BCR) </a:t>
            </a:r>
            <a:r>
              <a:rPr lang="en-GB" dirty="0" err="1"/>
              <a:t>signaling</a:t>
            </a:r>
            <a:r>
              <a:rPr lang="en-GB" dirty="0"/>
              <a:t>. </a:t>
            </a:r>
          </a:p>
          <a:p>
            <a:endParaRPr lang="en-GB" dirty="0"/>
          </a:p>
          <a:p>
            <a:endParaRPr lang="en-GB" dirty="0"/>
          </a:p>
        </p:txBody>
      </p:sp>
      <p:pic>
        <p:nvPicPr>
          <p:cNvPr id="5" name="Picture 1">
            <a:extLst>
              <a:ext uri="{FF2B5EF4-FFF2-40B4-BE49-F238E27FC236}">
                <a16:creationId xmlns:a16="http://schemas.microsoft.com/office/drawing/2014/main" id="{FF6C8EE9-B346-44FA-9C03-30670BAE534F}"/>
              </a:ext>
            </a:extLst>
          </p:cNvPr>
          <p:cNvPicPr>
            <a:picLocks noChangeAspect="1"/>
          </p:cNvPicPr>
          <p:nvPr/>
        </p:nvPicPr>
        <p:blipFill rotWithShape="1">
          <a:blip r:embed="rId2">
            <a:extLst>
              <a:ext uri="{28A0092B-C50C-407E-A947-70E740481C1C}">
                <a14:useLocalDpi xmlns:a14="http://schemas.microsoft.com/office/drawing/2010/main" val="0"/>
              </a:ext>
            </a:extLst>
          </a:blip>
          <a:srcRect b="28813"/>
          <a:stretch/>
        </p:blipFill>
        <p:spPr bwMode="auto">
          <a:xfrm>
            <a:off x="4514850" y="1490983"/>
            <a:ext cx="4445000" cy="44830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val="145172600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FADD1-9141-4640-B545-82E510CAEA44}"/>
              </a:ext>
            </a:extLst>
          </p:cNvPr>
          <p:cNvSpPr>
            <a:spLocks noGrp="1"/>
          </p:cNvSpPr>
          <p:nvPr>
            <p:ph type="title"/>
          </p:nvPr>
        </p:nvSpPr>
        <p:spPr>
          <a:solidFill>
            <a:srgbClr val="92D050"/>
          </a:solidFill>
        </p:spPr>
        <p:txBody>
          <a:bodyPr/>
          <a:lstStyle/>
          <a:p>
            <a:r>
              <a:rPr lang="en-GB">
                <a:solidFill>
                  <a:schemeClr val="bg1"/>
                </a:solidFill>
              </a:rPr>
              <a:t>Learning objectives</a:t>
            </a:r>
            <a:endParaRPr lang="en-GB" dirty="0">
              <a:solidFill>
                <a:schemeClr val="bg1"/>
              </a:solidFill>
            </a:endParaRPr>
          </a:p>
        </p:txBody>
      </p:sp>
      <p:sp>
        <p:nvSpPr>
          <p:cNvPr id="3" name="Content Placeholder 2">
            <a:extLst>
              <a:ext uri="{FF2B5EF4-FFF2-40B4-BE49-F238E27FC236}">
                <a16:creationId xmlns:a16="http://schemas.microsoft.com/office/drawing/2014/main" id="{3002716D-60F6-4636-A5BC-79981205EF45}"/>
              </a:ext>
            </a:extLst>
          </p:cNvPr>
          <p:cNvSpPr>
            <a:spLocks noGrp="1"/>
          </p:cNvSpPr>
          <p:nvPr>
            <p:ph idx="1"/>
          </p:nvPr>
        </p:nvSpPr>
        <p:spPr>
          <a:xfrm>
            <a:off x="204597" y="1310310"/>
            <a:ext cx="8734806" cy="5365216"/>
          </a:xfrm>
        </p:spPr>
        <p:txBody>
          <a:bodyPr>
            <a:normAutofit/>
          </a:bodyPr>
          <a:lstStyle/>
          <a:p>
            <a:r>
              <a:rPr lang="en-GB" dirty="0"/>
              <a:t>B cell activation </a:t>
            </a:r>
            <a:r>
              <a:rPr lang="en-US" dirty="0"/>
              <a:t>- </a:t>
            </a:r>
            <a:r>
              <a:rPr lang="en-GB" dirty="0"/>
              <a:t>Describe the sequence required to generate a B cell response</a:t>
            </a:r>
          </a:p>
          <a:p>
            <a:pPr lvl="1"/>
            <a:r>
              <a:rPr lang="en-GB" sz="2000" dirty="0"/>
              <a:t>  Where and how are antigens sampled and presented to B lymphocytes?</a:t>
            </a:r>
          </a:p>
          <a:p>
            <a:pPr lvl="1"/>
            <a:r>
              <a:rPr lang="en-GB" sz="2000" dirty="0"/>
              <a:t>  Which molecules are involved in triggering a B cell response?</a:t>
            </a:r>
          </a:p>
          <a:p>
            <a:pPr lvl="1"/>
            <a:r>
              <a:rPr lang="en-GB" sz="2000" dirty="0"/>
              <a:t>  How is tolerance induced?</a:t>
            </a:r>
          </a:p>
          <a:p>
            <a:r>
              <a:rPr lang="en-GB" dirty="0"/>
              <a:t>B cell differentiation - Describe the steps required to trigger a secondary response</a:t>
            </a:r>
          </a:p>
          <a:p>
            <a:pPr lvl="1"/>
            <a:r>
              <a:rPr lang="en-GB" sz="2000" dirty="0"/>
              <a:t>  What is affinity maturation?</a:t>
            </a:r>
          </a:p>
          <a:p>
            <a:pPr lvl="1"/>
            <a:r>
              <a:rPr lang="en-GB" sz="2000" dirty="0"/>
              <a:t>  How are high-affinity BCR bearing B cells selected?</a:t>
            </a:r>
          </a:p>
          <a:p>
            <a:pPr lvl="1"/>
            <a:r>
              <a:rPr lang="en-GB" sz="2000" dirty="0"/>
              <a:t>  What controls the differentiation of B cells into memory / effector cells?</a:t>
            </a:r>
          </a:p>
          <a:p>
            <a:r>
              <a:rPr lang="en-GB" dirty="0"/>
              <a:t> B cell function - Describe the effector functions mediated by B lymphocytes</a:t>
            </a:r>
          </a:p>
          <a:p>
            <a:pPr lvl="1"/>
            <a:r>
              <a:rPr lang="en-GB" sz="2000" dirty="0"/>
              <a:t>  How do antibodies control microbial infections?</a:t>
            </a:r>
          </a:p>
          <a:p>
            <a:pPr lvl="1"/>
            <a:r>
              <a:rPr lang="en-GB" sz="2000" dirty="0"/>
              <a:t>  How do antibodies activate the complement system?</a:t>
            </a:r>
          </a:p>
          <a:p>
            <a:pPr lvl="1"/>
            <a:r>
              <a:rPr lang="en-GB" sz="2000" dirty="0"/>
              <a:t>  What is opsonization?</a:t>
            </a:r>
          </a:p>
        </p:txBody>
      </p:sp>
    </p:spTree>
    <p:extLst>
      <p:ext uri="{BB962C8B-B14F-4D97-AF65-F5344CB8AC3E}">
        <p14:creationId xmlns:p14="http://schemas.microsoft.com/office/powerpoint/2010/main" val="2688379431"/>
      </p:ext>
    </p:extLst>
  </p:cSld>
  <p:clrMapOvr>
    <a:masterClrMapping/>
  </p:clrMapOvr>
</p:sld>
</file>

<file path=ppt/theme/theme1.xml><?xml version="1.0" encoding="utf-8"?>
<a:theme xmlns:a="http://schemas.openxmlformats.org/drawingml/2006/main" name="MOOC_blue_calibri">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MOOC_blue_calibri.potx" id="{278E7758-D89B-4DA0-96F1-1039F8C16042}" vid="{03F57942-DF8A-49D2-8C17-EBBC995F41A0}"/>
    </a:ext>
  </a:extLst>
</a:theme>
</file>

<file path=docProps/app.xml><?xml version="1.0" encoding="utf-8"?>
<Properties xmlns="http://schemas.openxmlformats.org/officeDocument/2006/extended-properties" xmlns:vt="http://schemas.openxmlformats.org/officeDocument/2006/docPropsVTypes">
  <Template>MOOC_blue_calibri</Template>
  <TotalTime>464</TotalTime>
  <Words>5354</Words>
  <Application>Microsoft Macintosh PowerPoint</Application>
  <PresentationFormat>Affichage à l'écran (4:3)</PresentationFormat>
  <Paragraphs>906</Paragraphs>
  <Slides>58</Slides>
  <Notes>0</Notes>
  <HiddenSlides>0</HiddenSlides>
  <MMClips>11</MMClips>
  <ScaleCrop>false</ScaleCrop>
  <HeadingPairs>
    <vt:vector size="8" baseType="variant">
      <vt:variant>
        <vt:lpstr>Polices utilisées</vt:lpstr>
      </vt:variant>
      <vt:variant>
        <vt:i4>7</vt:i4>
      </vt:variant>
      <vt:variant>
        <vt:lpstr>Thème</vt:lpstr>
      </vt:variant>
      <vt:variant>
        <vt:i4>1</vt:i4>
      </vt:variant>
      <vt:variant>
        <vt:lpstr>Serveurs OLE incorporés</vt:lpstr>
      </vt:variant>
      <vt:variant>
        <vt:i4>1</vt:i4>
      </vt:variant>
      <vt:variant>
        <vt:lpstr>Titres des diapositives</vt:lpstr>
      </vt:variant>
      <vt:variant>
        <vt:i4>58</vt:i4>
      </vt:variant>
    </vt:vector>
  </HeadingPairs>
  <TitlesOfParts>
    <vt:vector size="67" baseType="lpstr">
      <vt:lpstr>MS PGothic</vt:lpstr>
      <vt:lpstr>Arial</vt:lpstr>
      <vt:lpstr>Calibri</vt:lpstr>
      <vt:lpstr>Calibri Light</vt:lpstr>
      <vt:lpstr>Courier New</vt:lpstr>
      <vt:lpstr>Symbol</vt:lpstr>
      <vt:lpstr>Wingdings</vt:lpstr>
      <vt:lpstr>MOOC_blue_calibri</vt:lpstr>
      <vt:lpstr>Image</vt:lpstr>
      <vt:lpstr>7. The B cell response</vt:lpstr>
      <vt:lpstr>Outline</vt:lpstr>
      <vt:lpstr>The B cell response: Introduction</vt:lpstr>
      <vt:lpstr>Immunoglobulins (Igs) = antibodies</vt:lpstr>
      <vt:lpstr>5 classes (isotypes) of Immunoglobulins</vt:lpstr>
      <vt:lpstr>B cell development</vt:lpstr>
      <vt:lpstr>Naïve B cells migrate to lymph nodes and spleen</vt:lpstr>
      <vt:lpstr>Different subtypes of B cells</vt:lpstr>
      <vt:lpstr>Sequence of events during a B cell response</vt:lpstr>
      <vt:lpstr>The activation phase: 2 signals</vt:lpstr>
      <vt:lpstr>7.1 Antibody response to  T-independent antigens </vt:lpstr>
      <vt:lpstr>Antigen Recognition by B lymphocytes: Tl-1</vt:lpstr>
      <vt:lpstr>Antigen Recognition by B lymphocytes: Tl-2</vt:lpstr>
      <vt:lpstr>Conclusions | TI (thymus-independent) antibody response </vt:lpstr>
      <vt:lpstr> 7.2 Antibody response to  T-dependent antigens </vt:lpstr>
      <vt:lpstr>Primary versus secondary B cell response </vt:lpstr>
      <vt:lpstr>B cell response</vt:lpstr>
      <vt:lpstr>Recognition: antigen transport to lymph nodes</vt:lpstr>
      <vt:lpstr>T-dependent antibody production</vt:lpstr>
      <vt:lpstr>B cell response: recognition</vt:lpstr>
      <vt:lpstr>B cell activation: activating co-receptors</vt:lpstr>
      <vt:lpstr>B cell activation: Signaling</vt:lpstr>
      <vt:lpstr>B cell activation: Signaling</vt:lpstr>
      <vt:lpstr>B cell activation: Signaling</vt:lpstr>
      <vt:lpstr>Activation phase: signal 2</vt:lpstr>
      <vt:lpstr>Conclusions | T-dependent B cell response and  B / T cell interactions</vt:lpstr>
      <vt:lpstr>B cell differentiation</vt:lpstr>
      <vt:lpstr>Extrafollicular differentiation</vt:lpstr>
      <vt:lpstr>Extrafollicular reaction</vt:lpstr>
      <vt:lpstr>Germinal center (GC) reaction</vt:lpstr>
      <vt:lpstr>Germinal center reaction</vt:lpstr>
      <vt:lpstr>Affinity maturation: Somatic hypermutation</vt:lpstr>
      <vt:lpstr>Affinity maturation: B cell selection</vt:lpstr>
      <vt:lpstr>Summary | Affinity maturation</vt:lpstr>
      <vt:lpstr>Class switch recombination (CSR)</vt:lpstr>
      <vt:lpstr>Class switch recombination (CSR)</vt:lpstr>
      <vt:lpstr>Class switch recombination</vt:lpstr>
      <vt:lpstr>Summary | Heavy Chain Isotype (class) switching</vt:lpstr>
      <vt:lpstr>Germinal center reaction: consequences</vt:lpstr>
      <vt:lpstr>Follicular plasma cells</vt:lpstr>
      <vt:lpstr>Memory B cells</vt:lpstr>
      <vt:lpstr>T-dependent B cell response | The  follicular reaction</vt:lpstr>
      <vt:lpstr>Conclusion | B cell responses</vt:lpstr>
      <vt:lpstr> 7.3 Effector phase </vt:lpstr>
      <vt:lpstr>Antibodies: effector functions </vt:lpstr>
      <vt:lpstr>Antibody function: Neutralization </vt:lpstr>
      <vt:lpstr>Antibody function: Complement activation </vt:lpstr>
      <vt:lpstr>Antibody function: Opsonization</vt:lpstr>
      <vt:lpstr>Antibody function:  Antibody-dependent cellular cytotoxicity (ADCC)</vt:lpstr>
      <vt:lpstr>Antibody function: Mast cell degranulation </vt:lpstr>
      <vt:lpstr>Antibody function: IgA</vt:lpstr>
      <vt:lpstr>Antibody function: Transcytosis of IgA</vt:lpstr>
      <vt:lpstr>Antibody function: placental transfer</vt:lpstr>
      <vt:lpstr>Evasion of humoral immunity by microbes</vt:lpstr>
      <vt:lpstr>Summary | Antibody function</vt:lpstr>
      <vt:lpstr>7.4 Contraction phase  </vt:lpstr>
      <vt:lpstr>Termination of the B cell response</vt:lpstr>
      <vt:lpstr>Learning objectives</vt:lpstr>
    </vt:vector>
  </TitlesOfParts>
  <LinksUpToDate>false</LinksUpToDate>
  <SharedDoc>false</SharedDoc>
  <HyperlinksChanged>false</HyperlinksChanged>
  <AppVersion>16.0009</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7. The B cell response</dc:title>
  <dc:creator>Claudine Neyen</dc:creator>
  <cp:lastModifiedBy>Utilisateur de Microsoft Office</cp:lastModifiedBy>
  <cp:revision>40</cp:revision>
  <dcterms:created xsi:type="dcterms:W3CDTF">2018-01-29T11:04:17Z</dcterms:created>
  <dcterms:modified xsi:type="dcterms:W3CDTF">2018-01-31T14:33:30Z</dcterms:modified>
</cp:coreProperties>
</file>